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41"/>
  </p:notesMasterIdLst>
  <p:sldIdLst>
    <p:sldId id="10134" r:id="rId2"/>
    <p:sldId id="2147479402" r:id="rId3"/>
    <p:sldId id="2147479425" r:id="rId4"/>
    <p:sldId id="2147479403" r:id="rId5"/>
    <p:sldId id="2076138052" r:id="rId6"/>
    <p:sldId id="2147479424" r:id="rId7"/>
    <p:sldId id="2147479404" r:id="rId8"/>
    <p:sldId id="2147479405" r:id="rId9"/>
    <p:sldId id="2147479426" r:id="rId10"/>
    <p:sldId id="2147479406" r:id="rId11"/>
    <p:sldId id="2147479427" r:id="rId12"/>
    <p:sldId id="2147479429" r:id="rId13"/>
    <p:sldId id="2147479430" r:id="rId14"/>
    <p:sldId id="2147479419" r:id="rId15"/>
    <p:sldId id="2147479420" r:id="rId16"/>
    <p:sldId id="2147479428" r:id="rId17"/>
    <p:sldId id="2147479408" r:id="rId18"/>
    <p:sldId id="2147479438" r:id="rId19"/>
    <p:sldId id="2147479431" r:id="rId20"/>
    <p:sldId id="2147479443" r:id="rId21"/>
    <p:sldId id="2147479422" r:id="rId22"/>
    <p:sldId id="2147479423" r:id="rId23"/>
    <p:sldId id="2147479409" r:id="rId24"/>
    <p:sldId id="2147479410" r:id="rId25"/>
    <p:sldId id="2147479432" r:id="rId26"/>
    <p:sldId id="2147479411" r:id="rId27"/>
    <p:sldId id="2147479433" r:id="rId28"/>
    <p:sldId id="2147479412" r:id="rId29"/>
    <p:sldId id="2147479434" r:id="rId30"/>
    <p:sldId id="2147479413" r:id="rId31"/>
    <p:sldId id="2147479440" r:id="rId32"/>
    <p:sldId id="2147479435" r:id="rId33"/>
    <p:sldId id="2147479414" r:id="rId34"/>
    <p:sldId id="2147479436" r:id="rId35"/>
    <p:sldId id="2147479416" r:id="rId36"/>
    <p:sldId id="2147479441" r:id="rId37"/>
    <p:sldId id="2147479437" r:id="rId38"/>
    <p:sldId id="2147479415" r:id="rId39"/>
    <p:sldId id="2147479442"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35FB20-8CA0-784C-A10D-08C4E211A99E}" name="Simona Girončikienė" initials="SG" userId="S::sig@cluedin.com::3d6fb704-6a66-4091-ae25-e5ddbe4245e5" providerId="AD"/>
  <p188:author id="{32398F44-5527-AAA8-0E66-C8D3F3639964}" name="Aidan  King" initials="AK" userId="S::aki@cluedin.com::08e4e5e1-5b07-4931-b7af-7b0233bd242d" providerId="AD"/>
  <p188:author id="{C34E4D49-D9F1-31AE-0FED-71EB638E6D7B}" name="Pierre Derval" initials="PD" userId="S::pid@cluedin.com::d61e24a5-3877-4e6f-be6b-bc68f923e68e" providerId="AD"/>
  <p188:author id="{8BB58D50-D611-D33D-A28F-360BCEB5CA81}" name="Simona Girončikienė" initials="SG" userId="Simona Girončikienė" providerId="None"/>
  <p188:author id="{3A8C5374-5362-3641-DA93-1467999622FD}" name="Christina Judson" initials="CJ" userId="S::cmj@cluedin.com::48eae7dd-be3c-4219-b3f6-d10703467c0d" providerId="AD"/>
  <p188:author id="{87F85A93-EA85-0435-B3EC-3A8CC7D64526}" name="Bojan Petrovic" initials="BP" userId="S::bpe@cluedin.com::a50f6207-606e-4038-b0f1-15062406cd7b" providerId="AD"/>
  <p188:author id="{A0CD63CA-BCE7-197B-AF65-ED149D75580B}" name="Bojan Petrovic" initials="BP" userId="373e60c939375303" providerId="Windows Live"/>
  <p188:author id="{163A26CB-C8FD-5E63-AF22-6951473D9369}" name="Tim D. Ward" initials="TW" userId="S::tiw@cluedin.com::ab14b30a-6808-4442-b7b6-f6371436fafb" providerId="AD"/>
  <p188:author id="{8595B8E0-B15D-4597-2AFB-5BAAF8FFA532}" name="Humberto de Oliveira" initials="HdO" userId="Humberto de Oliveira" providerId="None"/>
  <p188:author id="{5A6E9BE9-9F10-7963-11DA-0922CD3B6F34}" name="Scott McKenzie" initials="SM" userId="S::smc@cluedin.com::bf555625-e90f-4ebe-b805-6ff47790b10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BF8"/>
    <a:srgbClr val="0072C6"/>
    <a:srgbClr val="EBF3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5828" autoAdjust="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8/10/relationships/authors" Target="authors.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262410-D59A-438B-8E2B-3D646D1651AF}" type="datetimeFigureOut">
              <a:rPr lang="en-IE" smtClean="0"/>
              <a:t>13/11/2023</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857AF0-7819-4CD6-BD38-C485FE0722A8}" type="slidenum">
              <a:rPr lang="en-IE" smtClean="0"/>
              <a:t>‹#›</a:t>
            </a:fld>
            <a:endParaRPr lang="en-IE"/>
          </a:p>
        </p:txBody>
      </p:sp>
    </p:spTree>
    <p:extLst>
      <p:ext uri="{BB962C8B-B14F-4D97-AF65-F5344CB8AC3E}">
        <p14:creationId xmlns:p14="http://schemas.microsoft.com/office/powerpoint/2010/main" val="3960665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You need a modern approach to be at the front of the world’s digital transformation.</a:t>
            </a:r>
          </a:p>
          <a:p>
            <a:endParaRPr lang="en-IE" dirty="0"/>
          </a:p>
          <a:p>
            <a:r>
              <a:rPr lang="en-IE" dirty="0"/>
              <a:t>CluedIn has changed the way any data is managed. Here are some things in the market that are telling us that NOW is the time that MDM will change:</a:t>
            </a:r>
            <a:endParaRPr lang="en-IE" dirty="0">
              <a:cs typeface="Calibri"/>
            </a:endParaRPr>
          </a:p>
          <a:p>
            <a:endParaRPr lang="en-IE" dirty="0">
              <a:cs typeface="Calibri"/>
            </a:endParaRPr>
          </a:p>
          <a:p>
            <a:r>
              <a:rPr lang="en-IE" dirty="0">
                <a:cs typeface="Calibri"/>
              </a:rPr>
              <a:t>- Gartner have killed the MDM MQ. </a:t>
            </a:r>
          </a:p>
          <a:p>
            <a:r>
              <a:rPr lang="en-IE" dirty="0">
                <a:cs typeface="Calibri"/>
              </a:rPr>
              <a:t>- Gartner calls for "Modern MDM" have increase 4 fold since last year. </a:t>
            </a:r>
          </a:p>
          <a:p>
            <a:r>
              <a:rPr lang="en-IE" dirty="0">
                <a:cs typeface="Calibri"/>
              </a:rPr>
              <a:t>- Microsoft have killed off their own MDS solution, the same foundation that </a:t>
            </a:r>
            <a:r>
              <a:rPr lang="en-IE" dirty="0" err="1">
                <a:cs typeface="Calibri"/>
              </a:rPr>
              <a:t>Profisee</a:t>
            </a:r>
            <a:r>
              <a:rPr lang="en-IE" dirty="0">
                <a:cs typeface="Calibri"/>
              </a:rPr>
              <a:t> is built off. </a:t>
            </a:r>
          </a:p>
          <a:p>
            <a:r>
              <a:rPr lang="en-IE" dirty="0">
                <a:cs typeface="Calibri"/>
              </a:rPr>
              <a:t>- MDM Market CAP -&gt; has increased. </a:t>
            </a:r>
          </a:p>
          <a:p>
            <a:r>
              <a:rPr lang="en-IE" dirty="0">
                <a:cs typeface="Calibri"/>
              </a:rPr>
              <a:t>- The average age of the MDM Vendor on the MQ is 15 years old now. </a:t>
            </a:r>
          </a:p>
        </p:txBody>
      </p:sp>
      <p:sp>
        <p:nvSpPr>
          <p:cNvPr id="4" name="Slide Number Placeholder 3"/>
          <p:cNvSpPr>
            <a:spLocks noGrp="1"/>
          </p:cNvSpPr>
          <p:nvPr>
            <p:ph type="sldNum" sz="quarter" idx="5"/>
          </p:nvPr>
        </p:nvSpPr>
        <p:spPr/>
        <p:txBody>
          <a:bodyPr/>
          <a:lstStyle/>
          <a:p>
            <a:fld id="{DD46FB5F-EE58-4640-A889-40D1DE2C4181}" type="slidenum">
              <a:rPr lang="en-US" smtClean="0"/>
              <a:t>1</a:t>
            </a:fld>
            <a:endParaRPr lang="en-US"/>
          </a:p>
        </p:txBody>
      </p:sp>
    </p:spTree>
    <p:extLst>
      <p:ext uri="{BB962C8B-B14F-4D97-AF65-F5344CB8AC3E}">
        <p14:creationId xmlns:p14="http://schemas.microsoft.com/office/powerpoint/2010/main" val="13270480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106730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67736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53101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55272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65609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16114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074963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935729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5502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3155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385196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524597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8886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60051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346406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203251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238527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013161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804517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788322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08920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82404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420949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078908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277082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396216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12415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30799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13000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17663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88110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83924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27945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561664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Slide">
    <p:bg>
      <p:bgPr>
        <a:solidFill>
          <a:srgbClr val="0072C6"/>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AF144FF8-3B58-4C8E-85B5-937F536B00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53866" y="1851140"/>
            <a:ext cx="4538133" cy="5006860"/>
          </a:xfrm>
          <a:prstGeom prst="rect">
            <a:avLst/>
          </a:prstGeom>
        </p:spPr>
      </p:pic>
      <p:sp>
        <p:nvSpPr>
          <p:cNvPr id="2" name="Title 1">
            <a:extLst>
              <a:ext uri="{FF2B5EF4-FFF2-40B4-BE49-F238E27FC236}">
                <a16:creationId xmlns:a16="http://schemas.microsoft.com/office/drawing/2014/main" id="{C16747D6-0C78-4090-B1CA-92D67142F71A}"/>
              </a:ext>
            </a:extLst>
          </p:cNvPr>
          <p:cNvSpPr>
            <a:spLocks noGrp="1"/>
          </p:cNvSpPr>
          <p:nvPr>
            <p:ph type="title"/>
          </p:nvPr>
        </p:nvSpPr>
        <p:spPr>
          <a:xfrm>
            <a:off x="838200" y="2673533"/>
            <a:ext cx="6294119" cy="1335024"/>
          </a:xfrm>
        </p:spPr>
        <p:txBody>
          <a:bodyPr>
            <a:normAutofit/>
          </a:bodyPr>
          <a:lstStyle>
            <a:lvl1pPr algn="l">
              <a:defRPr sz="4000">
                <a:solidFill>
                  <a:schemeClr val="bg1"/>
                </a:solidFill>
              </a:defRPr>
            </a:lvl1pPr>
          </a:lstStyle>
          <a:p>
            <a:r>
              <a:rPr lang="en-US" dirty="0"/>
              <a:t>Click to edit Master title style</a:t>
            </a:r>
          </a:p>
        </p:txBody>
      </p:sp>
      <p:pic>
        <p:nvPicPr>
          <p:cNvPr id="17" name="Picture 16">
            <a:extLst>
              <a:ext uri="{FF2B5EF4-FFF2-40B4-BE49-F238E27FC236}">
                <a16:creationId xmlns:a16="http://schemas.microsoft.com/office/drawing/2014/main" id="{FBB5A762-A938-41BB-A49B-BF7FE91AC33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838201" y="6000382"/>
            <a:ext cx="896654" cy="286075"/>
          </a:xfrm>
          <a:prstGeom prst="rect">
            <a:avLst/>
          </a:prstGeom>
        </p:spPr>
      </p:pic>
    </p:spTree>
    <p:extLst>
      <p:ext uri="{BB962C8B-B14F-4D97-AF65-F5344CB8AC3E}">
        <p14:creationId xmlns:p14="http://schemas.microsoft.com/office/powerpoint/2010/main" val="2851981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64B18-84A3-41E0-AACB-14A9BDC28899}"/>
              </a:ext>
            </a:extLst>
          </p:cNvPr>
          <p:cNvSpPr>
            <a:spLocks noGrp="1"/>
          </p:cNvSpPr>
          <p:nvPr>
            <p:ph type="title"/>
          </p:nvPr>
        </p:nvSpPr>
        <p:spPr>
          <a:xfrm>
            <a:off x="838200" y="365126"/>
            <a:ext cx="10515600" cy="971306"/>
          </a:xfrm>
        </p:spPr>
        <p:txBody>
          <a:bodyPr>
            <a:normAutofit/>
          </a:bodyPr>
          <a:lstStyle>
            <a:lvl1pPr>
              <a:defRPr sz="3200">
                <a:solidFill>
                  <a:schemeClr val="tx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5E7913-1B15-4831-A492-8FD81DA69D91}"/>
              </a:ext>
            </a:extLst>
          </p:cNvPr>
          <p:cNvSpPr>
            <a:spLocks noGrp="1"/>
          </p:cNvSpPr>
          <p:nvPr>
            <p:ph idx="1"/>
          </p:nvPr>
        </p:nvSpPr>
        <p:spPr>
          <a:xfrm>
            <a:off x="838200" y="1551842"/>
            <a:ext cx="10515600" cy="4625121"/>
          </a:xfrm>
        </p:spPr>
        <p:txBody>
          <a:bodyPr/>
          <a:lstStyle>
            <a:lvl1pPr>
              <a:lnSpc>
                <a:spcPts val="2000"/>
              </a:lnSpc>
              <a:buClr>
                <a:schemeClr val="accent6"/>
              </a:buClr>
              <a:defRPr sz="1600">
                <a:solidFill>
                  <a:schemeClr val="tx1">
                    <a:lumMod val="75000"/>
                  </a:schemeClr>
                </a:solidFill>
              </a:defRPr>
            </a:lvl1pPr>
            <a:lvl2pPr>
              <a:lnSpc>
                <a:spcPts val="2000"/>
              </a:lnSpc>
              <a:buClr>
                <a:schemeClr val="accent6"/>
              </a:buClr>
              <a:defRPr sz="1400">
                <a:solidFill>
                  <a:schemeClr val="tx1">
                    <a:lumMod val="75000"/>
                  </a:schemeClr>
                </a:solidFill>
              </a:defRPr>
            </a:lvl2pPr>
            <a:lvl3pPr>
              <a:lnSpc>
                <a:spcPts val="2000"/>
              </a:lnSpc>
              <a:buClr>
                <a:schemeClr val="accent6"/>
              </a:buClr>
              <a:defRPr sz="1400">
                <a:solidFill>
                  <a:schemeClr val="tx1">
                    <a:lumMod val="75000"/>
                  </a:schemeClr>
                </a:solidFill>
              </a:defRPr>
            </a:lvl3pPr>
            <a:lvl4pPr>
              <a:lnSpc>
                <a:spcPts val="2000"/>
              </a:lnSpc>
              <a:buClr>
                <a:schemeClr val="accent6"/>
              </a:buClr>
              <a:defRPr sz="1200">
                <a:solidFill>
                  <a:schemeClr val="tx1">
                    <a:lumMod val="75000"/>
                  </a:schemeClr>
                </a:solidFill>
              </a:defRPr>
            </a:lvl4pPr>
            <a:lvl5pPr>
              <a:lnSpc>
                <a:spcPts val="2000"/>
              </a:lnSpc>
              <a:buClr>
                <a:schemeClr val="accent6"/>
              </a:buClr>
              <a:defRPr sz="1200">
                <a:solidFill>
                  <a:schemeClr val="tx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17C7817-B5E4-4226-9311-24EE54E1472E}"/>
              </a:ext>
            </a:extLst>
          </p:cNvPr>
          <p:cNvSpPr>
            <a:spLocks noGrp="1"/>
          </p:cNvSpPr>
          <p:nvPr>
            <p:ph type="dt" sz="half" idx="10"/>
          </p:nvPr>
        </p:nvSpPr>
        <p:spPr/>
        <p:txBody>
          <a:bodyPr/>
          <a:lstStyle>
            <a:lvl1pPr>
              <a:defRPr/>
            </a:lvl1pPr>
          </a:lstStyle>
          <a:p>
            <a:fld id="{5416CAFA-733D-4E2E-8DCB-C5051235962A}" type="datetimeFigureOut">
              <a:rPr lang="en-US" smtClean="0"/>
              <a:t>11/13/23</a:t>
            </a:fld>
            <a:endParaRPr lang="en-US"/>
          </a:p>
        </p:txBody>
      </p:sp>
      <p:sp>
        <p:nvSpPr>
          <p:cNvPr id="6" name="Slide Number Placeholder 5">
            <a:extLst>
              <a:ext uri="{FF2B5EF4-FFF2-40B4-BE49-F238E27FC236}">
                <a16:creationId xmlns:a16="http://schemas.microsoft.com/office/drawing/2014/main" id="{5969DDAB-9674-4BE0-A4A4-AA572ED182DA}"/>
              </a:ext>
            </a:extLst>
          </p:cNvPr>
          <p:cNvSpPr>
            <a:spLocks noGrp="1"/>
          </p:cNvSpPr>
          <p:nvPr>
            <p:ph type="sldNum" sz="quarter" idx="12"/>
          </p:nvPr>
        </p:nvSpPr>
        <p:spPr/>
        <p:txBody>
          <a:bodyPr/>
          <a:lstStyle/>
          <a:p>
            <a:fld id="{C941A712-D724-46A7-AA05-7533001BFC6A}" type="slidenum">
              <a:rPr lang="en-US" smtClean="0"/>
              <a:t>‹#›</a:t>
            </a:fld>
            <a:endParaRPr lang="en-US"/>
          </a:p>
        </p:txBody>
      </p:sp>
    </p:spTree>
    <p:extLst>
      <p:ext uri="{BB962C8B-B14F-4D97-AF65-F5344CB8AC3E}">
        <p14:creationId xmlns:p14="http://schemas.microsoft.com/office/powerpoint/2010/main" val="2929697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64B18-84A3-41E0-AACB-14A9BDC28899}"/>
              </a:ext>
            </a:extLst>
          </p:cNvPr>
          <p:cNvSpPr>
            <a:spLocks noGrp="1"/>
          </p:cNvSpPr>
          <p:nvPr>
            <p:ph type="title"/>
          </p:nvPr>
        </p:nvSpPr>
        <p:spPr>
          <a:xfrm>
            <a:off x="838200" y="365126"/>
            <a:ext cx="10515600" cy="971306"/>
          </a:xfrm>
        </p:spPr>
        <p:txBody>
          <a:bodyPr>
            <a:normAutofit/>
          </a:bodyPr>
          <a:lstStyle>
            <a:lvl1pPr>
              <a:defRPr sz="3200">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AF5E7913-1B15-4831-A492-8FD81DA69D91}"/>
              </a:ext>
            </a:extLst>
          </p:cNvPr>
          <p:cNvSpPr>
            <a:spLocks noGrp="1"/>
          </p:cNvSpPr>
          <p:nvPr>
            <p:ph idx="1"/>
          </p:nvPr>
        </p:nvSpPr>
        <p:spPr>
          <a:xfrm>
            <a:off x="838200" y="1551842"/>
            <a:ext cx="4968922" cy="4625121"/>
          </a:xfrm>
        </p:spPr>
        <p:txBody>
          <a:bodyPr/>
          <a:lstStyle>
            <a:lvl1pPr>
              <a:lnSpc>
                <a:spcPts val="2000"/>
              </a:lnSpc>
              <a:buClr>
                <a:schemeClr val="accent6"/>
              </a:buClr>
              <a:defRPr sz="1600">
                <a:solidFill>
                  <a:schemeClr val="tx1">
                    <a:lumMod val="75000"/>
                  </a:schemeClr>
                </a:solidFill>
              </a:defRPr>
            </a:lvl1pPr>
            <a:lvl2pPr>
              <a:lnSpc>
                <a:spcPts val="2000"/>
              </a:lnSpc>
              <a:buClr>
                <a:schemeClr val="accent6"/>
              </a:buClr>
              <a:defRPr sz="1400">
                <a:solidFill>
                  <a:schemeClr val="tx1">
                    <a:lumMod val="75000"/>
                  </a:schemeClr>
                </a:solidFill>
              </a:defRPr>
            </a:lvl2pPr>
            <a:lvl3pPr>
              <a:lnSpc>
                <a:spcPts val="2000"/>
              </a:lnSpc>
              <a:buClr>
                <a:schemeClr val="accent6"/>
              </a:buClr>
              <a:defRPr sz="1400">
                <a:solidFill>
                  <a:schemeClr val="tx1">
                    <a:lumMod val="75000"/>
                  </a:schemeClr>
                </a:solidFill>
              </a:defRPr>
            </a:lvl3pPr>
            <a:lvl4pPr>
              <a:lnSpc>
                <a:spcPts val="2000"/>
              </a:lnSpc>
              <a:buClr>
                <a:schemeClr val="accent6"/>
              </a:buClr>
              <a:defRPr sz="1200">
                <a:solidFill>
                  <a:schemeClr val="tx1">
                    <a:lumMod val="75000"/>
                  </a:schemeClr>
                </a:solidFill>
              </a:defRPr>
            </a:lvl4pPr>
            <a:lvl5pPr>
              <a:lnSpc>
                <a:spcPts val="2000"/>
              </a:lnSpc>
              <a:buClr>
                <a:schemeClr val="accent6"/>
              </a:buClr>
              <a:defRPr sz="1200">
                <a:solidFill>
                  <a:schemeClr val="tx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17C7817-B5E4-4226-9311-24EE54E1472E}"/>
              </a:ext>
            </a:extLst>
          </p:cNvPr>
          <p:cNvSpPr>
            <a:spLocks noGrp="1"/>
          </p:cNvSpPr>
          <p:nvPr>
            <p:ph type="dt" sz="half" idx="10"/>
          </p:nvPr>
        </p:nvSpPr>
        <p:spPr/>
        <p:txBody>
          <a:bodyPr/>
          <a:lstStyle>
            <a:lvl1pPr>
              <a:defRPr/>
            </a:lvl1pPr>
          </a:lstStyle>
          <a:p>
            <a:fld id="{5416CAFA-733D-4E2E-8DCB-C5051235962A}" type="datetimeFigureOut">
              <a:rPr lang="en-US" smtClean="0"/>
              <a:t>11/13/23</a:t>
            </a:fld>
            <a:endParaRPr lang="en-US"/>
          </a:p>
        </p:txBody>
      </p:sp>
      <p:sp>
        <p:nvSpPr>
          <p:cNvPr id="6" name="Slide Number Placeholder 5">
            <a:extLst>
              <a:ext uri="{FF2B5EF4-FFF2-40B4-BE49-F238E27FC236}">
                <a16:creationId xmlns:a16="http://schemas.microsoft.com/office/drawing/2014/main" id="{5969DDAB-9674-4BE0-A4A4-AA572ED182DA}"/>
              </a:ext>
            </a:extLst>
          </p:cNvPr>
          <p:cNvSpPr>
            <a:spLocks noGrp="1"/>
          </p:cNvSpPr>
          <p:nvPr>
            <p:ph type="sldNum" sz="quarter" idx="12"/>
          </p:nvPr>
        </p:nvSpPr>
        <p:spPr/>
        <p:txBody>
          <a:bodyPr/>
          <a:lstStyle/>
          <a:p>
            <a:fld id="{C941A712-D724-46A7-AA05-7533001BFC6A}" type="slidenum">
              <a:rPr lang="en-US" smtClean="0"/>
              <a:t>‹#›</a:t>
            </a:fld>
            <a:endParaRPr lang="en-US"/>
          </a:p>
        </p:txBody>
      </p:sp>
      <p:sp>
        <p:nvSpPr>
          <p:cNvPr id="8" name="Content Placeholder 2">
            <a:extLst>
              <a:ext uri="{FF2B5EF4-FFF2-40B4-BE49-F238E27FC236}">
                <a16:creationId xmlns:a16="http://schemas.microsoft.com/office/drawing/2014/main" id="{7C9BB1EE-E9BC-4021-84F8-C4D400C1193F}"/>
              </a:ext>
            </a:extLst>
          </p:cNvPr>
          <p:cNvSpPr>
            <a:spLocks noGrp="1"/>
          </p:cNvSpPr>
          <p:nvPr>
            <p:ph idx="13"/>
          </p:nvPr>
        </p:nvSpPr>
        <p:spPr>
          <a:xfrm>
            <a:off x="6223378" y="1551842"/>
            <a:ext cx="5130421" cy="4625121"/>
          </a:xfrm>
        </p:spPr>
        <p:txBody>
          <a:bodyPr/>
          <a:lstStyle>
            <a:lvl1pPr>
              <a:lnSpc>
                <a:spcPts val="2000"/>
              </a:lnSpc>
              <a:buClr>
                <a:schemeClr val="accent6"/>
              </a:buClr>
              <a:defRPr sz="1600">
                <a:solidFill>
                  <a:schemeClr val="tx1">
                    <a:lumMod val="75000"/>
                  </a:schemeClr>
                </a:solidFill>
              </a:defRPr>
            </a:lvl1pPr>
            <a:lvl2pPr>
              <a:lnSpc>
                <a:spcPts val="2000"/>
              </a:lnSpc>
              <a:buClr>
                <a:schemeClr val="accent6"/>
              </a:buClr>
              <a:defRPr sz="1400">
                <a:solidFill>
                  <a:schemeClr val="tx1">
                    <a:lumMod val="75000"/>
                  </a:schemeClr>
                </a:solidFill>
              </a:defRPr>
            </a:lvl2pPr>
            <a:lvl3pPr>
              <a:lnSpc>
                <a:spcPts val="2000"/>
              </a:lnSpc>
              <a:buClr>
                <a:schemeClr val="accent6"/>
              </a:buClr>
              <a:defRPr sz="1400">
                <a:solidFill>
                  <a:schemeClr val="tx1">
                    <a:lumMod val="75000"/>
                  </a:schemeClr>
                </a:solidFill>
              </a:defRPr>
            </a:lvl3pPr>
            <a:lvl4pPr>
              <a:lnSpc>
                <a:spcPts val="2000"/>
              </a:lnSpc>
              <a:buClr>
                <a:schemeClr val="accent6"/>
              </a:buClr>
              <a:defRPr sz="1200">
                <a:solidFill>
                  <a:schemeClr val="tx1">
                    <a:lumMod val="75000"/>
                  </a:schemeClr>
                </a:solidFill>
              </a:defRPr>
            </a:lvl4pPr>
            <a:lvl5pPr>
              <a:lnSpc>
                <a:spcPts val="2000"/>
              </a:lnSpc>
              <a:buClr>
                <a:schemeClr val="accent6"/>
              </a:buClr>
              <a:defRPr sz="1200">
                <a:solidFill>
                  <a:schemeClr val="tx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21399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Divider-Slide-logoBG">
    <p:bg>
      <p:bgPr>
        <a:solidFill>
          <a:srgbClr val="0072C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2BABE-02B4-4931-8E67-B71145FA932D}"/>
              </a:ext>
            </a:extLst>
          </p:cNvPr>
          <p:cNvSpPr>
            <a:spLocks noGrp="1"/>
          </p:cNvSpPr>
          <p:nvPr>
            <p:ph type="title" hasCustomPrompt="1"/>
          </p:nvPr>
        </p:nvSpPr>
        <p:spPr>
          <a:xfrm>
            <a:off x="838200" y="2766219"/>
            <a:ext cx="10515600" cy="1325563"/>
          </a:xfrm>
        </p:spPr>
        <p:txBody>
          <a:bodyPr/>
          <a:lstStyle>
            <a:lvl1pPr algn="l">
              <a:defRPr>
                <a:solidFill>
                  <a:schemeClr val="bg1"/>
                </a:solidFill>
              </a:defRPr>
            </a:lvl1pPr>
          </a:lstStyle>
          <a:p>
            <a:r>
              <a:rPr lang="en-US"/>
              <a:t>Click to edit divider slide</a:t>
            </a:r>
          </a:p>
        </p:txBody>
      </p:sp>
      <p:pic>
        <p:nvPicPr>
          <p:cNvPr id="3" name="Picture 16">
            <a:extLst>
              <a:ext uri="{FF2B5EF4-FFF2-40B4-BE49-F238E27FC236}">
                <a16:creationId xmlns:a16="http://schemas.microsoft.com/office/drawing/2014/main" id="{485CFBCF-686D-47D0-9ADB-3641D26D0DEB}"/>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838201" y="6000382"/>
            <a:ext cx="896654" cy="286075"/>
          </a:xfrm>
          <a:prstGeom prst="rect">
            <a:avLst/>
          </a:prstGeom>
        </p:spPr>
      </p:pic>
    </p:spTree>
    <p:extLst>
      <p:ext uri="{BB962C8B-B14F-4D97-AF65-F5344CB8AC3E}">
        <p14:creationId xmlns:p14="http://schemas.microsoft.com/office/powerpoint/2010/main" val="848678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wo-columns-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64B18-84A3-41E0-AACB-14A9BDC28899}"/>
              </a:ext>
            </a:extLst>
          </p:cNvPr>
          <p:cNvSpPr>
            <a:spLocks noGrp="1"/>
          </p:cNvSpPr>
          <p:nvPr>
            <p:ph type="title"/>
          </p:nvPr>
        </p:nvSpPr>
        <p:spPr>
          <a:xfrm>
            <a:off x="838200" y="365126"/>
            <a:ext cx="10515600" cy="971306"/>
          </a:xfrm>
        </p:spPr>
        <p:txBody>
          <a:bodyPr>
            <a:normAutofit/>
          </a:bodyPr>
          <a:lstStyle>
            <a:lvl1pPr>
              <a:defRPr sz="3200">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AF5E7913-1B15-4831-A492-8FD81DA69D91}"/>
              </a:ext>
            </a:extLst>
          </p:cNvPr>
          <p:cNvSpPr>
            <a:spLocks noGrp="1"/>
          </p:cNvSpPr>
          <p:nvPr>
            <p:ph idx="1"/>
          </p:nvPr>
        </p:nvSpPr>
        <p:spPr>
          <a:xfrm>
            <a:off x="838200" y="1551842"/>
            <a:ext cx="4968922" cy="4625121"/>
          </a:xfrm>
        </p:spPr>
        <p:txBody>
          <a:bodyPr>
            <a:normAutofit/>
          </a:bodyPr>
          <a:lstStyle>
            <a:lvl1pPr>
              <a:lnSpc>
                <a:spcPts val="2000"/>
              </a:lnSpc>
              <a:buClr>
                <a:schemeClr val="accent6"/>
              </a:buClr>
              <a:defRPr sz="1600">
                <a:solidFill>
                  <a:schemeClr val="tx1">
                    <a:lumMod val="75000"/>
                  </a:schemeClr>
                </a:solidFill>
              </a:defRPr>
            </a:lvl1pPr>
            <a:lvl2pPr>
              <a:lnSpc>
                <a:spcPts val="2000"/>
              </a:lnSpc>
              <a:buClr>
                <a:schemeClr val="accent6"/>
              </a:buClr>
              <a:defRPr sz="1400">
                <a:solidFill>
                  <a:schemeClr val="tx1">
                    <a:lumMod val="75000"/>
                  </a:schemeClr>
                </a:solidFill>
              </a:defRPr>
            </a:lvl2pPr>
            <a:lvl3pPr>
              <a:lnSpc>
                <a:spcPts val="2000"/>
              </a:lnSpc>
              <a:buClr>
                <a:schemeClr val="accent6"/>
              </a:buClr>
              <a:defRPr sz="1400">
                <a:solidFill>
                  <a:schemeClr val="tx1">
                    <a:lumMod val="75000"/>
                  </a:schemeClr>
                </a:solidFill>
              </a:defRPr>
            </a:lvl3pPr>
            <a:lvl4pPr>
              <a:lnSpc>
                <a:spcPts val="2000"/>
              </a:lnSpc>
              <a:buClr>
                <a:schemeClr val="accent6"/>
              </a:buClr>
              <a:defRPr sz="1400">
                <a:solidFill>
                  <a:schemeClr val="tx1">
                    <a:lumMod val="75000"/>
                  </a:schemeClr>
                </a:solidFill>
              </a:defRPr>
            </a:lvl4pPr>
            <a:lvl5pPr>
              <a:lnSpc>
                <a:spcPts val="2000"/>
              </a:lnSpc>
              <a:buClr>
                <a:schemeClr val="accent6"/>
              </a:buClr>
              <a:defRPr sz="1400">
                <a:solidFill>
                  <a:schemeClr val="tx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5969DDAB-9674-4BE0-A4A4-AA572ED182DA}"/>
              </a:ext>
            </a:extLst>
          </p:cNvPr>
          <p:cNvSpPr>
            <a:spLocks noGrp="1"/>
          </p:cNvSpPr>
          <p:nvPr>
            <p:ph type="sldNum" sz="quarter" idx="12"/>
          </p:nvPr>
        </p:nvSpPr>
        <p:spPr>
          <a:xfrm>
            <a:off x="8610600" y="6176963"/>
            <a:ext cx="2743200" cy="365125"/>
          </a:xfrm>
        </p:spPr>
        <p:txBody>
          <a:bodyPr/>
          <a:lstStyle/>
          <a:p>
            <a:fld id="{9A96C60C-91B7-4C21-9048-C4F334D5535A}" type="slidenum">
              <a:rPr lang="en-US" smtClean="0"/>
              <a:t>‹#›</a:t>
            </a:fld>
            <a:endParaRPr lang="en-US"/>
          </a:p>
        </p:txBody>
      </p:sp>
      <p:sp>
        <p:nvSpPr>
          <p:cNvPr id="8" name="Content Placeholder 2">
            <a:extLst>
              <a:ext uri="{FF2B5EF4-FFF2-40B4-BE49-F238E27FC236}">
                <a16:creationId xmlns:a16="http://schemas.microsoft.com/office/drawing/2014/main" id="{7C9BB1EE-E9BC-4021-84F8-C4D400C1193F}"/>
              </a:ext>
            </a:extLst>
          </p:cNvPr>
          <p:cNvSpPr>
            <a:spLocks noGrp="1"/>
          </p:cNvSpPr>
          <p:nvPr>
            <p:ph idx="13"/>
          </p:nvPr>
        </p:nvSpPr>
        <p:spPr>
          <a:xfrm>
            <a:off x="6223378" y="1551842"/>
            <a:ext cx="5130421" cy="4625121"/>
          </a:xfrm>
        </p:spPr>
        <p:txBody>
          <a:bodyPr>
            <a:normAutofit/>
          </a:bodyPr>
          <a:lstStyle>
            <a:lvl1pPr>
              <a:lnSpc>
                <a:spcPts val="2000"/>
              </a:lnSpc>
              <a:buClr>
                <a:schemeClr val="accent6"/>
              </a:buClr>
              <a:defRPr sz="1600">
                <a:solidFill>
                  <a:schemeClr val="tx1">
                    <a:lumMod val="75000"/>
                  </a:schemeClr>
                </a:solidFill>
              </a:defRPr>
            </a:lvl1pPr>
            <a:lvl2pPr>
              <a:lnSpc>
                <a:spcPts val="2000"/>
              </a:lnSpc>
              <a:buClr>
                <a:schemeClr val="accent6"/>
              </a:buClr>
              <a:defRPr sz="1400">
                <a:solidFill>
                  <a:schemeClr val="tx1">
                    <a:lumMod val="75000"/>
                  </a:schemeClr>
                </a:solidFill>
              </a:defRPr>
            </a:lvl2pPr>
            <a:lvl3pPr>
              <a:lnSpc>
                <a:spcPts val="2000"/>
              </a:lnSpc>
              <a:buClr>
                <a:schemeClr val="accent6"/>
              </a:buClr>
              <a:defRPr sz="1400">
                <a:solidFill>
                  <a:schemeClr val="tx1">
                    <a:lumMod val="75000"/>
                  </a:schemeClr>
                </a:solidFill>
              </a:defRPr>
            </a:lvl3pPr>
            <a:lvl4pPr>
              <a:lnSpc>
                <a:spcPts val="2000"/>
              </a:lnSpc>
              <a:buClr>
                <a:schemeClr val="accent6"/>
              </a:buClr>
              <a:defRPr sz="1400">
                <a:solidFill>
                  <a:schemeClr val="tx1">
                    <a:lumMod val="75000"/>
                  </a:schemeClr>
                </a:solidFill>
              </a:defRPr>
            </a:lvl4pPr>
            <a:lvl5pPr>
              <a:lnSpc>
                <a:spcPts val="2000"/>
              </a:lnSpc>
              <a:buClr>
                <a:schemeClr val="accent6"/>
              </a:buClr>
              <a:defRPr sz="1400">
                <a:solidFill>
                  <a:schemeClr val="tx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64927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losing-slide+details">
    <p:bg>
      <p:bgPr>
        <a:solidFill>
          <a:srgbClr val="0072C6"/>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461FF87-7EF4-D1A7-9C77-3135F91C7CC3}"/>
              </a:ext>
            </a:extLst>
          </p:cNvPr>
          <p:cNvSpPr>
            <a:spLocks noGrp="1"/>
          </p:cNvSpPr>
          <p:nvPr>
            <p:ph type="body" sz="quarter" idx="10" hasCustomPrompt="1"/>
          </p:nvPr>
        </p:nvSpPr>
        <p:spPr>
          <a:xfrm>
            <a:off x="1645922" y="4328638"/>
            <a:ext cx="2534120" cy="376238"/>
          </a:xfrm>
        </p:spPr>
        <p:txBody>
          <a:bodyPr/>
          <a:lstStyle>
            <a:lvl1pPr marL="0" indent="0">
              <a:buFontTx/>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Name Surname</a:t>
            </a:r>
          </a:p>
        </p:txBody>
      </p:sp>
      <p:sp>
        <p:nvSpPr>
          <p:cNvPr id="8" name="Text Placeholder 2">
            <a:extLst>
              <a:ext uri="{FF2B5EF4-FFF2-40B4-BE49-F238E27FC236}">
                <a16:creationId xmlns:a16="http://schemas.microsoft.com/office/drawing/2014/main" id="{29435CE5-98A4-9F93-A62C-4EFD7854C146}"/>
              </a:ext>
            </a:extLst>
          </p:cNvPr>
          <p:cNvSpPr>
            <a:spLocks noGrp="1"/>
          </p:cNvSpPr>
          <p:nvPr>
            <p:ph type="body" sz="quarter" idx="11" hasCustomPrompt="1"/>
          </p:nvPr>
        </p:nvSpPr>
        <p:spPr>
          <a:xfrm>
            <a:off x="4529354" y="4328638"/>
            <a:ext cx="3056779" cy="376238"/>
          </a:xfrm>
        </p:spPr>
        <p:txBody>
          <a:bodyPr/>
          <a:lstStyle>
            <a:lvl1pPr marL="0" indent="0">
              <a:buFontTx/>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Contact@email.com</a:t>
            </a:r>
          </a:p>
        </p:txBody>
      </p:sp>
      <p:sp>
        <p:nvSpPr>
          <p:cNvPr id="10" name="Text Placeholder 2">
            <a:extLst>
              <a:ext uri="{FF2B5EF4-FFF2-40B4-BE49-F238E27FC236}">
                <a16:creationId xmlns:a16="http://schemas.microsoft.com/office/drawing/2014/main" id="{FF5BACCC-8FF3-A6D6-9456-7601C0ACC8DA}"/>
              </a:ext>
            </a:extLst>
          </p:cNvPr>
          <p:cNvSpPr>
            <a:spLocks noGrp="1"/>
          </p:cNvSpPr>
          <p:nvPr>
            <p:ph type="body" sz="quarter" idx="12" hasCustomPrompt="1"/>
          </p:nvPr>
        </p:nvSpPr>
        <p:spPr>
          <a:xfrm>
            <a:off x="7805700" y="4328638"/>
            <a:ext cx="2516861" cy="376238"/>
          </a:xfrm>
        </p:spPr>
        <p:txBody>
          <a:bodyPr/>
          <a:lstStyle>
            <a:lvl1pPr marL="0" indent="0">
              <a:buFontTx/>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+949302848480</a:t>
            </a:r>
          </a:p>
        </p:txBody>
      </p:sp>
      <p:sp>
        <p:nvSpPr>
          <p:cNvPr id="2" name="Text Placeholder 2">
            <a:extLst>
              <a:ext uri="{FF2B5EF4-FFF2-40B4-BE49-F238E27FC236}">
                <a16:creationId xmlns:a16="http://schemas.microsoft.com/office/drawing/2014/main" id="{8F801BE5-08A7-8425-310D-EE018CF0B2EE}"/>
              </a:ext>
            </a:extLst>
          </p:cNvPr>
          <p:cNvSpPr>
            <a:spLocks noGrp="1"/>
          </p:cNvSpPr>
          <p:nvPr>
            <p:ph type="body" sz="quarter" idx="13" hasCustomPrompt="1"/>
          </p:nvPr>
        </p:nvSpPr>
        <p:spPr>
          <a:xfrm>
            <a:off x="2553548" y="2529362"/>
            <a:ext cx="6786880" cy="1324665"/>
          </a:xfrm>
        </p:spPr>
        <p:txBody>
          <a:bodyPr anchor="ctr">
            <a:normAutofit/>
          </a:bodyPr>
          <a:lstStyle>
            <a:lvl1pPr marL="0" indent="0" algn="ctr">
              <a:buFontTx/>
              <a:buNone/>
              <a:defRPr sz="40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Closing slide</a:t>
            </a:r>
          </a:p>
        </p:txBody>
      </p:sp>
      <p:pic>
        <p:nvPicPr>
          <p:cNvPr id="4" name="Picture 16">
            <a:extLst>
              <a:ext uri="{FF2B5EF4-FFF2-40B4-BE49-F238E27FC236}">
                <a16:creationId xmlns:a16="http://schemas.microsoft.com/office/drawing/2014/main" id="{4A4C1C78-4CB3-87DA-228B-7AA792CA4FDD}"/>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838201" y="6000382"/>
            <a:ext cx="896654" cy="286075"/>
          </a:xfrm>
          <a:prstGeom prst="rect">
            <a:avLst/>
          </a:prstGeom>
        </p:spPr>
      </p:pic>
    </p:spTree>
    <p:extLst>
      <p:ext uri="{BB962C8B-B14F-4D97-AF65-F5344CB8AC3E}">
        <p14:creationId xmlns:p14="http://schemas.microsoft.com/office/powerpoint/2010/main" val="24153773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4742E0-9D08-487E-9399-BDEC927F62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85C69095-1041-4889-987F-ACC4DFE792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E783B2F-B809-4F48-AFF8-AC9C1C1022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16CAFA-733D-4E2E-8DCB-C5051235962A}" type="datetimeFigureOut">
              <a:rPr lang="en-US" smtClean="0"/>
              <a:t>11/13/23</a:t>
            </a:fld>
            <a:endParaRPr lang="en-US"/>
          </a:p>
        </p:txBody>
      </p:sp>
      <p:sp>
        <p:nvSpPr>
          <p:cNvPr id="6" name="Slide Number Placeholder 5">
            <a:extLst>
              <a:ext uri="{FF2B5EF4-FFF2-40B4-BE49-F238E27FC236}">
                <a16:creationId xmlns:a16="http://schemas.microsoft.com/office/drawing/2014/main" id="{099A6FEA-E4AE-4E04-B245-C7A00C83E1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41A712-D724-46A7-AA05-7533001BFC6A}" type="slidenum">
              <a:rPr lang="en-US" smtClean="0"/>
              <a:t>‹#›</a:t>
            </a:fld>
            <a:endParaRPr lang="en-US"/>
          </a:p>
        </p:txBody>
      </p:sp>
    </p:spTree>
    <p:extLst>
      <p:ext uri="{BB962C8B-B14F-4D97-AF65-F5344CB8AC3E}">
        <p14:creationId xmlns:p14="http://schemas.microsoft.com/office/powerpoint/2010/main" val="342700204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812" r:id="rId4"/>
    <p:sldLayoutId id="2147483813" r:id="rId5"/>
    <p:sldLayoutId id="2147483814" r:id="rId6"/>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6"/>
        </a:buClr>
        <a:buFont typeface="Arial" panose="020B0604020202020204" pitchFamily="34" charset="0"/>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6"/>
        </a:buClr>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6"/>
        </a:buClr>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6"/>
        </a:buClr>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6"/>
        </a:buClr>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7.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7.sv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7.sv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3639623-E20E-0800-A022-CE3B4836FB88}"/>
              </a:ext>
            </a:extLst>
          </p:cNvPr>
          <p:cNvSpPr txBox="1"/>
          <p:nvPr/>
        </p:nvSpPr>
        <p:spPr>
          <a:xfrm>
            <a:off x="714195" y="4128364"/>
            <a:ext cx="3613965" cy="369332"/>
          </a:xfrm>
          <a:prstGeom prst="rect">
            <a:avLst/>
          </a:prstGeom>
          <a:noFill/>
        </p:spPr>
        <p:txBody>
          <a:bodyPr wrap="square" rtlCol="0">
            <a:spAutoFit/>
          </a:bodyPr>
          <a:lstStyle/>
          <a:p>
            <a:r>
              <a:rPr lang="de-DE" sz="1800" dirty="0">
                <a:solidFill>
                  <a:schemeClr val="bg1"/>
                </a:solidFill>
                <a:latin typeface="+mn-lt"/>
              </a:rPr>
              <a:t>Stakeholder Buy-In Template</a:t>
            </a:r>
          </a:p>
        </p:txBody>
      </p:sp>
      <p:sp>
        <p:nvSpPr>
          <p:cNvPr id="2" name="Title 1">
            <a:extLst>
              <a:ext uri="{FF2B5EF4-FFF2-40B4-BE49-F238E27FC236}">
                <a16:creationId xmlns:a16="http://schemas.microsoft.com/office/drawing/2014/main" id="{08FA27CF-B51B-C2B7-4B70-7EDD6190BF9C}"/>
              </a:ext>
            </a:extLst>
          </p:cNvPr>
          <p:cNvSpPr>
            <a:spLocks noGrp="1"/>
          </p:cNvSpPr>
          <p:nvPr>
            <p:ph type="title"/>
          </p:nvPr>
        </p:nvSpPr>
        <p:spPr>
          <a:xfrm>
            <a:off x="655320" y="2673533"/>
            <a:ext cx="6294119" cy="1335024"/>
          </a:xfrm>
        </p:spPr>
        <p:txBody>
          <a:bodyPr>
            <a:normAutofit/>
          </a:bodyPr>
          <a:lstStyle/>
          <a:p>
            <a:r>
              <a:rPr lang="en-US" sz="4000" dirty="0"/>
              <a:t>MDM Business Case Presentation</a:t>
            </a:r>
            <a:endParaRPr lang="en-US" dirty="0"/>
          </a:p>
        </p:txBody>
      </p:sp>
    </p:spTree>
    <p:extLst>
      <p:ext uri="{BB962C8B-B14F-4D97-AF65-F5344CB8AC3E}">
        <p14:creationId xmlns:p14="http://schemas.microsoft.com/office/powerpoint/2010/main" val="3504727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p:txBody>
          <a:bodyPr/>
          <a:lstStyle/>
          <a:p>
            <a:r>
              <a:rPr lang="en-US" dirty="0"/>
              <a:t>Current data challenges</a:t>
            </a:r>
          </a:p>
        </p:txBody>
      </p:sp>
      <p:sp>
        <p:nvSpPr>
          <p:cNvPr id="17" name="Content Placeholder 16">
            <a:extLst>
              <a:ext uri="{FF2B5EF4-FFF2-40B4-BE49-F238E27FC236}">
                <a16:creationId xmlns:a16="http://schemas.microsoft.com/office/drawing/2014/main" id="{C858C3D4-DF51-4558-9E9E-629C8A29E71D}"/>
              </a:ext>
            </a:extLst>
          </p:cNvPr>
          <p:cNvSpPr>
            <a:spLocks noGrp="1"/>
          </p:cNvSpPr>
          <p:nvPr>
            <p:ph idx="1"/>
          </p:nvPr>
        </p:nvSpPr>
        <p:spPr>
          <a:xfrm>
            <a:off x="752856" y="1591775"/>
            <a:ext cx="10600944" cy="4418881"/>
          </a:xfrm>
        </p:spPr>
        <p:txBody>
          <a:bodyPr numCol="2" spcCol="360000">
            <a:normAutofit/>
          </a:bodyPr>
          <a:lstStyle/>
          <a:p>
            <a:pPr>
              <a:lnSpc>
                <a:spcPct val="120000"/>
              </a:lnSpc>
            </a:pPr>
            <a:r>
              <a:rPr lang="en-US" sz="1400" b="1" dirty="0"/>
              <a:t>Data Silos: </a:t>
            </a:r>
            <a:br>
              <a:rPr lang="en-US" sz="1400" dirty="0"/>
            </a:br>
            <a:r>
              <a:rPr lang="en-US" sz="1400" dirty="0"/>
              <a:t>Rapid expansion and acquisition of fintech startups have led to isolated data repositories, hindering a unified view of business information.</a:t>
            </a:r>
          </a:p>
          <a:p>
            <a:pPr>
              <a:lnSpc>
                <a:spcPct val="120000"/>
              </a:lnSpc>
            </a:pPr>
            <a:endParaRPr lang="en-US" sz="1400" dirty="0"/>
          </a:p>
          <a:p>
            <a:pPr>
              <a:lnSpc>
                <a:spcPct val="120000"/>
              </a:lnSpc>
            </a:pPr>
            <a:r>
              <a:rPr lang="en-US" sz="1400" b="1" dirty="0"/>
              <a:t>Inconsistent Data: </a:t>
            </a:r>
            <a:br>
              <a:rPr lang="en-US" sz="1400" dirty="0"/>
            </a:br>
            <a:r>
              <a:rPr lang="en-US" sz="1400" dirty="0"/>
              <a:t>Different departments and acquired entities use varied data standards, leading to discrepancies and inaccuracies.</a:t>
            </a:r>
          </a:p>
          <a:p>
            <a:pPr>
              <a:lnSpc>
                <a:spcPct val="120000"/>
              </a:lnSpc>
            </a:pPr>
            <a:endParaRPr lang="en-US" sz="1400" dirty="0"/>
          </a:p>
          <a:p>
            <a:pPr>
              <a:lnSpc>
                <a:spcPct val="120000"/>
              </a:lnSpc>
            </a:pPr>
            <a:r>
              <a:rPr lang="en-US" sz="1400" b="1" dirty="0"/>
              <a:t>Regulatory Compliance: </a:t>
            </a:r>
            <a:br>
              <a:rPr lang="en-US" sz="1400" b="1" dirty="0"/>
            </a:br>
            <a:r>
              <a:rPr lang="en-US" sz="1400" dirty="0"/>
              <a:t>As a fintech company, ensuring data meets evolving regulatory standards is paramount, but scattered data makes this challenging.</a:t>
            </a:r>
          </a:p>
          <a:p>
            <a:pPr>
              <a:lnSpc>
                <a:spcPct val="120000"/>
              </a:lnSpc>
            </a:pPr>
            <a:endParaRPr lang="en-US" sz="1400" dirty="0"/>
          </a:p>
          <a:p>
            <a:pPr>
              <a:lnSpc>
                <a:spcPct val="120000"/>
              </a:lnSpc>
            </a:pPr>
            <a:r>
              <a:rPr lang="en-US" sz="1400" b="1" dirty="0"/>
              <a:t>Operational Delays: </a:t>
            </a:r>
            <a:br>
              <a:rPr lang="en-US" sz="1400" dirty="0"/>
            </a:br>
            <a:r>
              <a:rPr lang="en-US" sz="1400" dirty="0"/>
              <a:t>Data discrepancies cause delays in product rollouts, customer onboarding, and financial reporting.</a:t>
            </a:r>
          </a:p>
          <a:p>
            <a:pPr>
              <a:lnSpc>
                <a:spcPct val="120000"/>
              </a:lnSpc>
            </a:pPr>
            <a:endParaRPr lang="en-US" sz="1400" dirty="0"/>
          </a:p>
          <a:p>
            <a:pPr>
              <a:lnSpc>
                <a:spcPct val="120000"/>
              </a:lnSpc>
            </a:pPr>
            <a:r>
              <a:rPr lang="en-US" sz="1400" b="1" dirty="0"/>
              <a:t>Customer Experience: </a:t>
            </a:r>
            <a:br>
              <a:rPr lang="en-US" sz="1400" b="1" dirty="0"/>
            </a:br>
            <a:r>
              <a:rPr lang="en-US" sz="1400" dirty="0"/>
              <a:t>Inconsistent customer data across products affects service quality, leading to potential customer dissatisfaction and churn.</a:t>
            </a:r>
          </a:p>
        </p:txBody>
      </p:sp>
    </p:spTree>
    <p:extLst>
      <p:ext uri="{BB962C8B-B14F-4D97-AF65-F5344CB8AC3E}">
        <p14:creationId xmlns:p14="http://schemas.microsoft.com/office/powerpoint/2010/main" val="1136235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BF3FB"/>
        </a:solidFill>
        <a:effectLst/>
      </p:bgPr>
    </p:bg>
    <p:spTree>
      <p:nvGrpSpPr>
        <p:cNvPr id="1" name=""/>
        <p:cNvGrpSpPr/>
        <p:nvPr/>
      </p:nvGrpSpPr>
      <p:grpSpPr>
        <a:xfrm>
          <a:off x="0" y="0"/>
          <a:ext cx="0" cy="0"/>
          <a:chOff x="0" y="0"/>
          <a:chExt cx="0" cy="0"/>
        </a:xfrm>
      </p:grpSpPr>
      <p:pic>
        <p:nvPicPr>
          <p:cNvPr id="8" name="Picture 16">
            <a:extLst>
              <a:ext uri="{FF2B5EF4-FFF2-40B4-BE49-F238E27FC236}">
                <a16:creationId xmlns:a16="http://schemas.microsoft.com/office/drawing/2014/main" id="{41A77829-BD5D-01BE-1D99-86A605BD164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838201" y="6250211"/>
            <a:ext cx="896654" cy="286075"/>
          </a:xfrm>
          <a:prstGeom prst="rect">
            <a:avLst/>
          </a:prstGeom>
        </p:spPr>
      </p:pic>
      <p:pic>
        <p:nvPicPr>
          <p:cNvPr id="5" name="Graphic 4" descr="Postit Notes with solid fill">
            <a:extLst>
              <a:ext uri="{FF2B5EF4-FFF2-40B4-BE49-F238E27FC236}">
                <a16:creationId xmlns:a16="http://schemas.microsoft.com/office/drawing/2014/main" id="{87230180-031C-3BDF-6DA2-27A04B7B6F9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150186" y="1022456"/>
            <a:ext cx="5154507" cy="5154507"/>
          </a:xfrm>
          <a:prstGeom prst="rect">
            <a:avLst/>
          </a:prstGeom>
        </p:spPr>
      </p:pic>
      <p:sp>
        <p:nvSpPr>
          <p:cNvPr id="6" name="TextBox 5">
            <a:extLst>
              <a:ext uri="{FF2B5EF4-FFF2-40B4-BE49-F238E27FC236}">
                <a16:creationId xmlns:a16="http://schemas.microsoft.com/office/drawing/2014/main" id="{4362770E-D82F-5C17-7261-BAA383408DE9}"/>
              </a:ext>
            </a:extLst>
          </p:cNvPr>
          <p:cNvSpPr txBox="1">
            <a:spLocks noGrp="1" noRot="1" noMove="1" noResize="1" noEditPoints="1" noAdjustHandles="1" noChangeArrowheads="1" noChangeShapeType="1"/>
          </p:cNvSpPr>
          <p:nvPr/>
        </p:nvSpPr>
        <p:spPr>
          <a:xfrm>
            <a:off x="6464808" y="1695118"/>
            <a:ext cx="5257800" cy="4555093"/>
          </a:xfrm>
          <a:prstGeom prst="rect">
            <a:avLst/>
          </a:prstGeom>
          <a:noFill/>
        </p:spPr>
        <p:txBody>
          <a:bodyPr wrap="square">
            <a:spAutoFit/>
          </a:bodyPr>
          <a:lstStyle/>
          <a:p>
            <a:pPr algn="l"/>
            <a:r>
              <a:rPr lang="en-GB" sz="1000" b="1" i="0" dirty="0">
                <a:solidFill>
                  <a:srgbClr val="374151"/>
                </a:solidFill>
                <a:effectLst/>
              </a:rPr>
              <a:t>Integration Challenges:</a:t>
            </a:r>
            <a:r>
              <a:rPr lang="en-GB" sz="1000" b="0" i="0" dirty="0">
                <a:solidFill>
                  <a:srgbClr val="374151"/>
                </a:solidFill>
                <a:effectLst/>
              </a:rPr>
              <a:t> MDM facilitates the integration of data from various sources, including legacy systems.</a:t>
            </a:r>
          </a:p>
          <a:p>
            <a:pPr algn="l"/>
            <a:endParaRPr lang="en-GB" sz="1000" b="0" i="0" dirty="0">
              <a:solidFill>
                <a:srgbClr val="374151"/>
              </a:solidFill>
              <a:effectLst/>
            </a:endParaRPr>
          </a:p>
          <a:p>
            <a:pPr algn="l"/>
            <a:r>
              <a:rPr lang="en-GB" sz="1000" b="1" i="0" dirty="0">
                <a:solidFill>
                  <a:srgbClr val="374151"/>
                </a:solidFill>
                <a:effectLst/>
              </a:rPr>
              <a:t>Customer Experience:</a:t>
            </a:r>
            <a:r>
              <a:rPr lang="en-GB" sz="1000" b="0" i="0" dirty="0">
                <a:solidFill>
                  <a:srgbClr val="374151"/>
                </a:solidFill>
                <a:effectLst/>
              </a:rPr>
              <a:t> MDM provides a 360-degree view of customers, enhancing personalization and service quality.</a:t>
            </a:r>
          </a:p>
          <a:p>
            <a:pPr algn="l"/>
            <a:endParaRPr lang="en-GB" sz="1000" b="0" i="0" dirty="0">
              <a:solidFill>
                <a:srgbClr val="374151"/>
              </a:solidFill>
              <a:effectLst/>
            </a:endParaRPr>
          </a:p>
          <a:p>
            <a:pPr algn="l"/>
            <a:r>
              <a:rPr lang="en-GB" sz="1000" b="1" i="0" dirty="0">
                <a:solidFill>
                  <a:srgbClr val="374151"/>
                </a:solidFill>
                <a:effectLst/>
              </a:rPr>
              <a:t>Data Redundancy:</a:t>
            </a:r>
            <a:r>
              <a:rPr lang="en-GB" sz="1000" b="0" i="0" dirty="0">
                <a:solidFill>
                  <a:srgbClr val="374151"/>
                </a:solidFill>
                <a:effectLst/>
              </a:rPr>
              <a:t> MDM reduces storage costs and confusion by eliminating redundant data storage.</a:t>
            </a:r>
          </a:p>
          <a:p>
            <a:pPr algn="l"/>
            <a:endParaRPr lang="en-GB" sz="1000" b="0" i="0" dirty="0">
              <a:solidFill>
                <a:srgbClr val="374151"/>
              </a:solidFill>
              <a:effectLst/>
            </a:endParaRPr>
          </a:p>
          <a:p>
            <a:pPr algn="l"/>
            <a:r>
              <a:rPr lang="en-GB" sz="1000" b="1" i="0" dirty="0">
                <a:solidFill>
                  <a:srgbClr val="374151"/>
                </a:solidFill>
                <a:effectLst/>
              </a:rPr>
              <a:t>Real-time Data Access:</a:t>
            </a:r>
            <a:r>
              <a:rPr lang="en-GB" sz="1000" b="0" i="0" dirty="0">
                <a:solidFill>
                  <a:srgbClr val="374151"/>
                </a:solidFill>
                <a:effectLst/>
              </a:rPr>
              <a:t> MDM supports real-time data access, ensuring stakeholders have the most up-to-date information.</a:t>
            </a:r>
          </a:p>
          <a:p>
            <a:pPr algn="l"/>
            <a:endParaRPr lang="en-GB" sz="1000" b="0" i="0" dirty="0">
              <a:solidFill>
                <a:srgbClr val="374151"/>
              </a:solidFill>
              <a:effectLst/>
            </a:endParaRPr>
          </a:p>
          <a:p>
            <a:pPr algn="l"/>
            <a:r>
              <a:rPr lang="en-GB" sz="1000" b="1" i="0" dirty="0">
                <a:solidFill>
                  <a:srgbClr val="374151"/>
                </a:solidFill>
                <a:effectLst/>
              </a:rPr>
              <a:t>Data Lineage:</a:t>
            </a:r>
            <a:r>
              <a:rPr lang="en-GB" sz="1000" b="0" i="0" dirty="0">
                <a:solidFill>
                  <a:srgbClr val="374151"/>
                </a:solidFill>
                <a:effectLst/>
              </a:rPr>
              <a:t> MDM tracks the journey of data from its source to its consumption, aiding in understanding and trust.</a:t>
            </a:r>
          </a:p>
          <a:p>
            <a:pPr algn="l"/>
            <a:endParaRPr lang="en-GB" sz="1000" b="0" i="0" dirty="0">
              <a:solidFill>
                <a:srgbClr val="374151"/>
              </a:solidFill>
              <a:effectLst/>
            </a:endParaRPr>
          </a:p>
          <a:p>
            <a:pPr algn="l"/>
            <a:r>
              <a:rPr lang="en-GB" sz="1000" b="1" i="0" dirty="0">
                <a:solidFill>
                  <a:srgbClr val="374151"/>
                </a:solidFill>
                <a:effectLst/>
              </a:rPr>
              <a:t>Data Lifecycle Management:</a:t>
            </a:r>
            <a:r>
              <a:rPr lang="en-GB" sz="1000" b="0" i="0" dirty="0">
                <a:solidFill>
                  <a:srgbClr val="374151"/>
                </a:solidFill>
                <a:effectLst/>
              </a:rPr>
              <a:t> MDM manages the flow of data from creation to deletion, ensuring timely data disposal.</a:t>
            </a:r>
          </a:p>
          <a:p>
            <a:pPr algn="l"/>
            <a:endParaRPr lang="en-GB" sz="1000" b="0" i="0" dirty="0">
              <a:solidFill>
                <a:srgbClr val="374151"/>
              </a:solidFill>
              <a:effectLst/>
            </a:endParaRPr>
          </a:p>
          <a:p>
            <a:pPr algn="l"/>
            <a:r>
              <a:rPr lang="en-GB" sz="1000" b="1" i="0" dirty="0">
                <a:solidFill>
                  <a:srgbClr val="374151"/>
                </a:solidFill>
                <a:effectLst/>
              </a:rPr>
              <a:t>Cross-Channel Consistency:</a:t>
            </a:r>
            <a:r>
              <a:rPr lang="en-GB" sz="1000" b="0" i="0" dirty="0">
                <a:solidFill>
                  <a:srgbClr val="374151"/>
                </a:solidFill>
                <a:effectLst/>
              </a:rPr>
              <a:t> MDM ensures that data remains consistent across various channels, be it online, offline, mobile, or others.</a:t>
            </a:r>
          </a:p>
          <a:p>
            <a:pPr algn="l"/>
            <a:endParaRPr lang="en-GB" sz="1000" b="0" i="0" dirty="0">
              <a:solidFill>
                <a:srgbClr val="374151"/>
              </a:solidFill>
              <a:effectLst/>
            </a:endParaRPr>
          </a:p>
          <a:p>
            <a:pPr algn="l"/>
            <a:r>
              <a:rPr lang="en-GB" sz="1000" b="1" i="0" dirty="0">
                <a:solidFill>
                  <a:srgbClr val="374151"/>
                </a:solidFill>
                <a:effectLst/>
              </a:rPr>
              <a:t>Data Recovery:</a:t>
            </a:r>
            <a:r>
              <a:rPr lang="en-GB" sz="1000" b="0" i="0" dirty="0">
                <a:solidFill>
                  <a:srgbClr val="374151"/>
                </a:solidFill>
                <a:effectLst/>
              </a:rPr>
              <a:t> MDM systems often come with robust backup and recovery solutions, ensuring data availability.</a:t>
            </a:r>
          </a:p>
          <a:p>
            <a:pPr algn="l"/>
            <a:endParaRPr lang="en-GB" sz="1000" b="0" i="0" dirty="0">
              <a:solidFill>
                <a:srgbClr val="374151"/>
              </a:solidFill>
              <a:effectLst/>
            </a:endParaRPr>
          </a:p>
          <a:p>
            <a:pPr algn="l"/>
            <a:r>
              <a:rPr lang="en-GB" sz="1000" b="1" i="0" dirty="0">
                <a:solidFill>
                  <a:srgbClr val="374151"/>
                </a:solidFill>
                <a:effectLst/>
              </a:rPr>
              <a:t>Collaboration Barriers:</a:t>
            </a:r>
            <a:r>
              <a:rPr lang="en-GB" sz="1000" b="0" i="0" dirty="0">
                <a:solidFill>
                  <a:srgbClr val="374151"/>
                </a:solidFill>
                <a:effectLst/>
              </a:rPr>
              <a:t> MDM promotes data sharing and collaboration across departments, enhancing enterprise-wide synergy.</a:t>
            </a:r>
          </a:p>
          <a:p>
            <a:pPr algn="l"/>
            <a:endParaRPr lang="en-GB" sz="1000" b="0" i="0" dirty="0">
              <a:solidFill>
                <a:srgbClr val="374151"/>
              </a:solidFill>
              <a:effectLst/>
            </a:endParaRPr>
          </a:p>
          <a:p>
            <a:pPr algn="l"/>
            <a:r>
              <a:rPr lang="en-GB" sz="1000" b="1" i="0" dirty="0">
                <a:solidFill>
                  <a:srgbClr val="374151"/>
                </a:solidFill>
                <a:effectLst/>
              </a:rPr>
              <a:t>Analytics and Reporting:</a:t>
            </a:r>
            <a:r>
              <a:rPr lang="en-GB" sz="1000" b="0" i="0" dirty="0">
                <a:solidFill>
                  <a:srgbClr val="374151"/>
                </a:solidFill>
                <a:effectLst/>
              </a:rPr>
              <a:t> With clean and consistent data, MDM enhances the accuracy of analytics and business intelligence reports.</a:t>
            </a:r>
          </a:p>
        </p:txBody>
      </p:sp>
      <p:sp>
        <p:nvSpPr>
          <p:cNvPr id="2" name="Title 1">
            <a:extLst>
              <a:ext uri="{FF2B5EF4-FFF2-40B4-BE49-F238E27FC236}">
                <a16:creationId xmlns:a16="http://schemas.microsoft.com/office/drawing/2014/main" id="{43C68B21-D15C-4F55-9740-37A946FB7770}"/>
              </a:ext>
            </a:extLst>
          </p:cNvPr>
          <p:cNvSpPr>
            <a:spLocks noGrp="1" noRot="1" noMove="1" noResize="1" noEditPoints="1" noAdjustHandles="1" noChangeArrowheads="1" noChangeShapeType="1"/>
          </p:cNvSpPr>
          <p:nvPr>
            <p:ph type="title"/>
          </p:nvPr>
        </p:nvSpPr>
        <p:spPr>
          <a:xfrm>
            <a:off x="838200" y="321714"/>
            <a:ext cx="10515600" cy="722110"/>
          </a:xfrm>
          <a:noFill/>
        </p:spPr>
        <p:txBody>
          <a:bodyPr>
            <a:normAutofit/>
          </a:bodyPr>
          <a:lstStyle/>
          <a:p>
            <a:r>
              <a:rPr lang="en-US" sz="2800" i="1" dirty="0">
                <a:latin typeface="+mn-lt"/>
              </a:rPr>
              <a:t>Current Data Challenges Notes</a:t>
            </a:r>
          </a:p>
        </p:txBody>
      </p:sp>
      <p:sp>
        <p:nvSpPr>
          <p:cNvPr id="4" name="TextBox 3">
            <a:extLst>
              <a:ext uri="{FF2B5EF4-FFF2-40B4-BE49-F238E27FC236}">
                <a16:creationId xmlns:a16="http://schemas.microsoft.com/office/drawing/2014/main" id="{F0A20F21-D064-96DA-8747-1C45C28B9E90}"/>
              </a:ext>
            </a:extLst>
          </p:cNvPr>
          <p:cNvSpPr txBox="1">
            <a:spLocks noGrp="1" noRot="1" noMove="1" noResize="1" noEditPoints="1" noAdjustHandles="1" noChangeArrowheads="1" noChangeShapeType="1"/>
          </p:cNvSpPr>
          <p:nvPr/>
        </p:nvSpPr>
        <p:spPr>
          <a:xfrm>
            <a:off x="838200" y="1714774"/>
            <a:ext cx="5039185" cy="4401205"/>
          </a:xfrm>
          <a:prstGeom prst="rect">
            <a:avLst/>
          </a:prstGeom>
          <a:noFill/>
        </p:spPr>
        <p:txBody>
          <a:bodyPr wrap="square">
            <a:spAutoFit/>
          </a:bodyPr>
          <a:lstStyle/>
          <a:p>
            <a:pPr algn="l"/>
            <a:r>
              <a:rPr lang="en-GB" sz="1000" b="1" i="0" dirty="0">
                <a:solidFill>
                  <a:srgbClr val="374151"/>
                </a:solidFill>
                <a:effectLst/>
              </a:rPr>
              <a:t>Data Silos:</a:t>
            </a:r>
            <a:r>
              <a:rPr lang="en-GB" sz="1000" b="0" i="0" dirty="0">
                <a:solidFill>
                  <a:srgbClr val="374151"/>
                </a:solidFill>
                <a:effectLst/>
              </a:rPr>
              <a:t> MDM breaks down isolated data repositories, enabling a unified view of business information across departments.</a:t>
            </a:r>
          </a:p>
          <a:p>
            <a:pPr algn="l"/>
            <a:endParaRPr lang="en-GB" sz="1000" b="0" i="0" dirty="0">
              <a:solidFill>
                <a:srgbClr val="374151"/>
              </a:solidFill>
              <a:effectLst/>
            </a:endParaRPr>
          </a:p>
          <a:p>
            <a:pPr algn="l"/>
            <a:r>
              <a:rPr lang="en-GB" sz="1000" b="1" i="0" dirty="0">
                <a:solidFill>
                  <a:srgbClr val="374151"/>
                </a:solidFill>
                <a:effectLst/>
              </a:rPr>
              <a:t>Inconsistent Data:</a:t>
            </a:r>
            <a:r>
              <a:rPr lang="en-GB" sz="1000" b="0" i="0" dirty="0">
                <a:solidFill>
                  <a:srgbClr val="374151"/>
                </a:solidFill>
                <a:effectLst/>
              </a:rPr>
              <a:t> MDM standardizes data formats and values, ensuring uniformity across the enterprise.</a:t>
            </a:r>
          </a:p>
          <a:p>
            <a:pPr algn="l"/>
            <a:endParaRPr lang="en-GB" sz="1000" b="0" i="0" dirty="0">
              <a:solidFill>
                <a:srgbClr val="374151"/>
              </a:solidFill>
              <a:effectLst/>
            </a:endParaRPr>
          </a:p>
          <a:p>
            <a:pPr algn="l"/>
            <a:r>
              <a:rPr lang="en-GB" sz="1000" b="1" i="0" dirty="0">
                <a:solidFill>
                  <a:srgbClr val="374151"/>
                </a:solidFill>
                <a:effectLst/>
              </a:rPr>
              <a:t>Duplicate Records:</a:t>
            </a:r>
            <a:r>
              <a:rPr lang="en-GB" sz="1000" b="0" i="0" dirty="0">
                <a:solidFill>
                  <a:srgbClr val="374151"/>
                </a:solidFill>
                <a:effectLst/>
              </a:rPr>
              <a:t> MDM identifies and merges duplicate entries, ensuring each entity is represented once.</a:t>
            </a:r>
          </a:p>
          <a:p>
            <a:pPr algn="l"/>
            <a:endParaRPr lang="en-GB" sz="1000" b="0" i="0" dirty="0">
              <a:solidFill>
                <a:srgbClr val="374151"/>
              </a:solidFill>
              <a:effectLst/>
            </a:endParaRPr>
          </a:p>
          <a:p>
            <a:pPr algn="l"/>
            <a:r>
              <a:rPr lang="en-GB" sz="1000" b="1" i="0" dirty="0">
                <a:solidFill>
                  <a:srgbClr val="374151"/>
                </a:solidFill>
                <a:effectLst/>
              </a:rPr>
              <a:t>Data Quality:</a:t>
            </a:r>
            <a:r>
              <a:rPr lang="en-GB" sz="1000" b="0" i="0" dirty="0">
                <a:solidFill>
                  <a:srgbClr val="374151"/>
                </a:solidFill>
                <a:effectLst/>
              </a:rPr>
              <a:t> MDM improves the accuracy, completeness, and reliability of data.</a:t>
            </a:r>
          </a:p>
          <a:p>
            <a:pPr algn="l"/>
            <a:endParaRPr lang="en-GB" sz="1000" b="0" i="0" dirty="0">
              <a:solidFill>
                <a:srgbClr val="374151"/>
              </a:solidFill>
              <a:effectLst/>
            </a:endParaRPr>
          </a:p>
          <a:p>
            <a:pPr algn="l"/>
            <a:r>
              <a:rPr lang="en-GB" sz="1000" b="1" i="0" dirty="0">
                <a:solidFill>
                  <a:srgbClr val="374151"/>
                </a:solidFill>
                <a:effectLst/>
              </a:rPr>
              <a:t>Regulatory Compliance:</a:t>
            </a:r>
            <a:r>
              <a:rPr lang="en-GB" sz="1000" b="0" i="0" dirty="0">
                <a:solidFill>
                  <a:srgbClr val="374151"/>
                </a:solidFill>
                <a:effectLst/>
              </a:rPr>
              <a:t> MDM ensures data meets industry-specific regulatory standards, reducing risks of non-compliance.</a:t>
            </a:r>
          </a:p>
          <a:p>
            <a:pPr algn="l"/>
            <a:endParaRPr lang="en-GB" sz="1000" b="0" i="0" dirty="0">
              <a:solidFill>
                <a:srgbClr val="374151"/>
              </a:solidFill>
              <a:effectLst/>
            </a:endParaRPr>
          </a:p>
          <a:p>
            <a:pPr algn="l"/>
            <a:r>
              <a:rPr lang="en-GB" sz="1000" b="1" i="0" dirty="0">
                <a:solidFill>
                  <a:srgbClr val="374151"/>
                </a:solidFill>
                <a:effectLst/>
              </a:rPr>
              <a:t>Operational Inefficiencies:</a:t>
            </a:r>
            <a:r>
              <a:rPr lang="en-GB" sz="1000" b="0" i="0" dirty="0">
                <a:solidFill>
                  <a:srgbClr val="374151"/>
                </a:solidFill>
                <a:effectLst/>
              </a:rPr>
              <a:t> MDM streamlines data-related processes, reducing delays in decision-making and operations.</a:t>
            </a:r>
          </a:p>
          <a:p>
            <a:pPr algn="l"/>
            <a:endParaRPr lang="en-GB" sz="1000" b="0" i="0" dirty="0">
              <a:solidFill>
                <a:srgbClr val="374151"/>
              </a:solidFill>
              <a:effectLst/>
            </a:endParaRPr>
          </a:p>
          <a:p>
            <a:pPr algn="l"/>
            <a:r>
              <a:rPr lang="en-GB" sz="1000" b="1" i="0" dirty="0">
                <a:solidFill>
                  <a:srgbClr val="374151"/>
                </a:solidFill>
                <a:effectLst/>
              </a:rPr>
              <a:t>Data Security:</a:t>
            </a:r>
            <a:r>
              <a:rPr lang="en-GB" sz="1000" b="0" i="0" dirty="0">
                <a:solidFill>
                  <a:srgbClr val="374151"/>
                </a:solidFill>
                <a:effectLst/>
              </a:rPr>
              <a:t> MDM establishes protocols for data access and modification, enhancing data security.</a:t>
            </a:r>
          </a:p>
          <a:p>
            <a:pPr algn="l"/>
            <a:endParaRPr lang="en-GB" sz="1000" b="0" i="0" dirty="0">
              <a:solidFill>
                <a:srgbClr val="374151"/>
              </a:solidFill>
              <a:effectLst/>
            </a:endParaRPr>
          </a:p>
          <a:p>
            <a:pPr algn="l"/>
            <a:r>
              <a:rPr lang="en-GB" sz="1000" b="1" i="0" dirty="0">
                <a:solidFill>
                  <a:srgbClr val="374151"/>
                </a:solidFill>
                <a:effectLst/>
              </a:rPr>
              <a:t>Data Governance:</a:t>
            </a:r>
            <a:r>
              <a:rPr lang="en-GB" sz="1000" b="0" i="0" dirty="0">
                <a:solidFill>
                  <a:srgbClr val="374151"/>
                </a:solidFill>
                <a:effectLst/>
              </a:rPr>
              <a:t> MDM provides a framework for defining who can take what action, upon which data, in what situations.</a:t>
            </a:r>
          </a:p>
          <a:p>
            <a:pPr algn="l"/>
            <a:endParaRPr lang="en-GB" sz="1000" b="0" i="0" dirty="0">
              <a:solidFill>
                <a:srgbClr val="374151"/>
              </a:solidFill>
              <a:effectLst/>
            </a:endParaRPr>
          </a:p>
          <a:p>
            <a:pPr algn="l"/>
            <a:r>
              <a:rPr lang="en-GB" sz="1000" b="1" i="0" dirty="0">
                <a:solidFill>
                  <a:srgbClr val="374151"/>
                </a:solidFill>
                <a:effectLst/>
              </a:rPr>
              <a:t>Historical Data Tracking:</a:t>
            </a:r>
            <a:r>
              <a:rPr lang="en-GB" sz="1000" b="0" i="0" dirty="0">
                <a:solidFill>
                  <a:srgbClr val="374151"/>
                </a:solidFill>
                <a:effectLst/>
              </a:rPr>
              <a:t> MDM tracks changes over time, allowing for historical data analysis and auditing.</a:t>
            </a:r>
          </a:p>
          <a:p>
            <a:pPr algn="l"/>
            <a:endParaRPr lang="en-GB" sz="1000" b="0" i="0" dirty="0">
              <a:solidFill>
                <a:srgbClr val="374151"/>
              </a:solidFill>
              <a:effectLst/>
            </a:endParaRPr>
          </a:p>
          <a:p>
            <a:pPr algn="l"/>
            <a:r>
              <a:rPr lang="en-GB" sz="1000" b="1" i="0" dirty="0">
                <a:solidFill>
                  <a:srgbClr val="374151"/>
                </a:solidFill>
                <a:effectLst/>
              </a:rPr>
              <a:t>Scalability Issues:</a:t>
            </a:r>
            <a:r>
              <a:rPr lang="en-GB" sz="1000" b="0" i="0" dirty="0">
                <a:solidFill>
                  <a:srgbClr val="374151"/>
                </a:solidFill>
                <a:effectLst/>
              </a:rPr>
              <a:t> MDM systems are designed to handle large volumes of data, ensuring performance doesn't degrade as data grows.</a:t>
            </a:r>
          </a:p>
        </p:txBody>
      </p:sp>
      <p:sp>
        <p:nvSpPr>
          <p:cNvPr id="7" name="TextBox 6">
            <a:extLst>
              <a:ext uri="{FF2B5EF4-FFF2-40B4-BE49-F238E27FC236}">
                <a16:creationId xmlns:a16="http://schemas.microsoft.com/office/drawing/2014/main" id="{362CAC41-3542-EE2B-C304-658BB00BC6F7}"/>
              </a:ext>
            </a:extLst>
          </p:cNvPr>
          <p:cNvSpPr txBox="1">
            <a:spLocks noGrp="1" noRot="1" noMove="1" noResize="1" noEditPoints="1" noAdjustHandles="1" noChangeArrowheads="1" noChangeShapeType="1"/>
          </p:cNvSpPr>
          <p:nvPr/>
        </p:nvSpPr>
        <p:spPr>
          <a:xfrm>
            <a:off x="838200" y="1096192"/>
            <a:ext cx="10515600" cy="461665"/>
          </a:xfrm>
          <a:prstGeom prst="rect">
            <a:avLst/>
          </a:prstGeom>
          <a:noFill/>
        </p:spPr>
        <p:txBody>
          <a:bodyPr wrap="square">
            <a:spAutoFit/>
          </a:bodyPr>
          <a:lstStyle/>
          <a:p>
            <a:pPr algn="l"/>
            <a:r>
              <a:rPr lang="en-GB" sz="1200" b="1" i="0" dirty="0">
                <a:effectLst/>
              </a:rPr>
              <a:t>Focus on your enterprises specific data challenges.</a:t>
            </a:r>
          </a:p>
          <a:p>
            <a:pPr algn="l"/>
            <a:r>
              <a:rPr lang="en-GB" sz="1200" b="1" i="0" dirty="0">
                <a:effectLst/>
              </a:rPr>
              <a:t>Here are some of the most common examples of challenges MDM can solve.</a:t>
            </a:r>
          </a:p>
        </p:txBody>
      </p:sp>
      <p:pic>
        <p:nvPicPr>
          <p:cNvPr id="9" name="Graphic 8" descr="Pencil with solid fill">
            <a:extLst>
              <a:ext uri="{FF2B5EF4-FFF2-40B4-BE49-F238E27FC236}">
                <a16:creationId xmlns:a16="http://schemas.microsoft.com/office/drawing/2014/main" id="{26B5B957-793E-983D-E237-CDB475B96D1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585906" y="249979"/>
            <a:ext cx="387798" cy="387798"/>
          </a:xfrm>
          <a:prstGeom prst="rect">
            <a:avLst/>
          </a:prstGeom>
        </p:spPr>
      </p:pic>
    </p:spTree>
    <p:extLst>
      <p:ext uri="{BB962C8B-B14F-4D97-AF65-F5344CB8AC3E}">
        <p14:creationId xmlns:p14="http://schemas.microsoft.com/office/powerpoint/2010/main" val="1132141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a:xfrm>
            <a:off x="838200" y="365126"/>
            <a:ext cx="10515600" cy="971306"/>
          </a:xfrm>
        </p:spPr>
        <p:txBody>
          <a:bodyPr/>
          <a:lstStyle/>
          <a:p>
            <a:r>
              <a:rPr lang="en-US" dirty="0"/>
              <a:t>The Need for MDM</a:t>
            </a:r>
          </a:p>
        </p:txBody>
      </p:sp>
      <p:sp>
        <p:nvSpPr>
          <p:cNvPr id="5" name="Content Placeholder 4">
            <a:extLst>
              <a:ext uri="{FF2B5EF4-FFF2-40B4-BE49-F238E27FC236}">
                <a16:creationId xmlns:a16="http://schemas.microsoft.com/office/drawing/2014/main" id="{4244DBF9-4904-56E6-8CD2-B0C2862BED18}"/>
              </a:ext>
            </a:extLst>
          </p:cNvPr>
          <p:cNvSpPr>
            <a:spLocks noGrp="1"/>
          </p:cNvSpPr>
          <p:nvPr>
            <p:ph idx="1"/>
          </p:nvPr>
        </p:nvSpPr>
        <p:spPr>
          <a:xfrm>
            <a:off x="838200" y="1551842"/>
            <a:ext cx="10515600" cy="4625121"/>
          </a:xfrm>
        </p:spPr>
        <p:txBody>
          <a:bodyPr>
            <a:normAutofit/>
          </a:bodyPr>
          <a:lstStyle/>
          <a:p>
            <a:pPr marL="0" indent="0">
              <a:buNone/>
            </a:pPr>
            <a:r>
              <a:rPr lang="en-US" b="1" dirty="0" err="1"/>
              <a:t>TechFin</a:t>
            </a:r>
            <a:r>
              <a:rPr lang="en-US" b="1" dirty="0"/>
              <a:t> Solutions Inc - The Scenario</a:t>
            </a:r>
            <a:br>
              <a:rPr lang="en-US" b="1" dirty="0"/>
            </a:br>
            <a:endParaRPr lang="en-US" b="1" dirty="0"/>
          </a:p>
          <a:p>
            <a:r>
              <a:rPr lang="en-US" dirty="0"/>
              <a:t>We are a rapidly growing fintech company that offers a range of financial products to both individual consumers and businesses. Over the past five years, we have expanded our product line, acquired smaller fintech startups, and entered new markets. However, with this rapid growth, we’ve encountered significant data challenges.</a:t>
            </a:r>
          </a:p>
        </p:txBody>
      </p:sp>
    </p:spTree>
    <p:extLst>
      <p:ext uri="{BB962C8B-B14F-4D97-AF65-F5344CB8AC3E}">
        <p14:creationId xmlns:p14="http://schemas.microsoft.com/office/powerpoint/2010/main" val="3337268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p:txBody>
          <a:bodyPr/>
          <a:lstStyle/>
          <a:p>
            <a:r>
              <a:rPr lang="en-US" dirty="0"/>
              <a:t>The Need for MDM</a:t>
            </a:r>
          </a:p>
        </p:txBody>
      </p:sp>
      <p:sp>
        <p:nvSpPr>
          <p:cNvPr id="5" name="Content Placeholder 4">
            <a:extLst>
              <a:ext uri="{FF2B5EF4-FFF2-40B4-BE49-F238E27FC236}">
                <a16:creationId xmlns:a16="http://schemas.microsoft.com/office/drawing/2014/main" id="{4244DBF9-4904-56E6-8CD2-B0C2862BED18}"/>
              </a:ext>
            </a:extLst>
          </p:cNvPr>
          <p:cNvSpPr>
            <a:spLocks noGrp="1"/>
          </p:cNvSpPr>
          <p:nvPr>
            <p:ph idx="1"/>
          </p:nvPr>
        </p:nvSpPr>
        <p:spPr>
          <a:xfrm>
            <a:off x="974034" y="1261925"/>
            <a:ext cx="10379765" cy="5030501"/>
          </a:xfrm>
        </p:spPr>
        <p:txBody>
          <a:bodyPr numCol="2" spcCol="360000">
            <a:noAutofit/>
          </a:bodyPr>
          <a:lstStyle/>
          <a:p>
            <a:pPr marL="0" indent="0">
              <a:spcBef>
                <a:spcPts val="0"/>
              </a:spcBef>
              <a:buNone/>
            </a:pPr>
            <a:r>
              <a:rPr lang="en-US" sz="1200" b="1" dirty="0" err="1"/>
              <a:t>TechFin</a:t>
            </a:r>
            <a:r>
              <a:rPr lang="en-US" sz="1200" b="1" dirty="0"/>
              <a:t> Solutions Inc -  The Challenges Broken Down</a:t>
            </a:r>
            <a:br>
              <a:rPr lang="en-US" sz="1200" b="1" dirty="0"/>
            </a:br>
            <a:endParaRPr lang="en-US" sz="1200" b="1" dirty="0"/>
          </a:p>
          <a:p>
            <a:pPr>
              <a:spcBef>
                <a:spcPts val="0"/>
              </a:spcBef>
            </a:pPr>
            <a:r>
              <a:rPr lang="en-US" sz="1200" b="1" dirty="0"/>
              <a:t>Data Fragmentation: </a:t>
            </a:r>
            <a:r>
              <a:rPr lang="en-US" sz="1200" dirty="0"/>
              <a:t>After acquiring three smaller fintech startups, </a:t>
            </a:r>
            <a:r>
              <a:rPr lang="en-US" sz="1200" dirty="0" err="1"/>
              <a:t>TechFin</a:t>
            </a:r>
            <a:r>
              <a:rPr lang="en-US" sz="1200" dirty="0"/>
              <a:t> Solutions found itself  with multiple CRM systems. This led to different versions of customer data scattered across platforms. For instance, a customer who started with one of the acquired startups and then migrated to </a:t>
            </a:r>
            <a:r>
              <a:rPr lang="en-US" sz="1200" dirty="0" err="1"/>
              <a:t>TechFin's</a:t>
            </a:r>
            <a:r>
              <a:rPr lang="en-US" sz="1200" dirty="0"/>
              <a:t> primary offering might have two different profiles.</a:t>
            </a:r>
            <a:br>
              <a:rPr lang="en-US" sz="1200" dirty="0"/>
            </a:br>
            <a:endParaRPr lang="en-US" sz="1200" dirty="0"/>
          </a:p>
          <a:p>
            <a:pPr>
              <a:spcBef>
                <a:spcPts val="0"/>
              </a:spcBef>
            </a:pPr>
            <a:r>
              <a:rPr lang="en-US" sz="1200" b="1" dirty="0"/>
              <a:t>Operational Bottlenecks: </a:t>
            </a:r>
            <a:r>
              <a:rPr lang="en-US" sz="1200" dirty="0"/>
              <a:t>The customer support team often spends hours reconciling customer data before addressing a single query. This not only slows down response times but also frustrates our customers.</a:t>
            </a:r>
            <a:br>
              <a:rPr lang="en-US" sz="1200" dirty="0"/>
            </a:br>
            <a:endParaRPr lang="en-US" sz="1200" dirty="0"/>
          </a:p>
          <a:p>
            <a:pPr>
              <a:spcBef>
                <a:spcPts val="0"/>
              </a:spcBef>
            </a:pPr>
            <a:r>
              <a:rPr lang="en-US" sz="1200" b="1" dirty="0"/>
              <a:t>Impaired Decision Making: </a:t>
            </a:r>
            <a:r>
              <a:rPr lang="en-US" sz="1200" dirty="0"/>
              <a:t>The marketing team launched a campaign targeting "new" customers, only to discover they were reaching out to existing customers. The wasted resources amounted to thousands of dollars, and the campaign's ROI was far below expectations.</a:t>
            </a:r>
            <a:br>
              <a:rPr lang="en-US" sz="1200" dirty="0"/>
            </a:br>
            <a:endParaRPr lang="en-US" sz="1200" dirty="0"/>
          </a:p>
          <a:p>
            <a:pPr>
              <a:spcBef>
                <a:spcPts val="0"/>
              </a:spcBef>
            </a:pPr>
            <a:r>
              <a:rPr lang="en-US" sz="1200" b="1" dirty="0"/>
              <a:t>Customer Experience Setbacks: </a:t>
            </a:r>
            <a:r>
              <a:rPr lang="en-US" sz="1200" dirty="0"/>
              <a:t>Due to inconsistent data, customers often receive multiple communications about the same offer. In one example, a segment of customers were offered a "new customer discount" despite being with </a:t>
            </a:r>
            <a:r>
              <a:rPr lang="en-US" sz="1200" dirty="0" err="1"/>
              <a:t>TechFin</a:t>
            </a:r>
            <a:r>
              <a:rPr lang="en-US" sz="1200" dirty="0"/>
              <a:t> for over two years. This led to confusion and a feeling of being undervalued.</a:t>
            </a:r>
            <a:br>
              <a:rPr lang="en-US" sz="1200" dirty="0"/>
            </a:br>
            <a:endParaRPr lang="en-US" sz="1200" dirty="0"/>
          </a:p>
          <a:p>
            <a:pPr>
              <a:spcBef>
                <a:spcPts val="0"/>
              </a:spcBef>
            </a:pPr>
            <a:r>
              <a:rPr lang="en-US" sz="1200" b="1" dirty="0"/>
              <a:t>Supply Chain Disruptions: </a:t>
            </a:r>
            <a:r>
              <a:rPr lang="en-US" sz="1200" dirty="0" err="1"/>
              <a:t>TechFin's</a:t>
            </a:r>
            <a:r>
              <a:rPr lang="en-US" sz="1200" dirty="0"/>
              <a:t> business product line involves partnering with other financial institutions. However, inconsistent supplier data has led to missed opportunities and delays in rolling out new features.</a:t>
            </a:r>
            <a:br>
              <a:rPr lang="en-US" sz="1200" dirty="0"/>
            </a:br>
            <a:endParaRPr lang="en-US" sz="1200" dirty="0"/>
          </a:p>
          <a:p>
            <a:pPr>
              <a:spcBef>
                <a:spcPts val="0"/>
              </a:spcBef>
            </a:pPr>
            <a:r>
              <a:rPr lang="en-US" sz="1200" b="1" dirty="0"/>
              <a:t>Compliance and Security Risks: </a:t>
            </a:r>
            <a:r>
              <a:rPr lang="en-US" sz="1200" dirty="0"/>
              <a:t>With data scattered across systems, ensuring compliance, especially with financial data regulations, has become a nightmare. We have recently faced a hefty fine due to non-compliance, which also damaged our reputation.</a:t>
            </a:r>
          </a:p>
        </p:txBody>
      </p:sp>
    </p:spTree>
    <p:extLst>
      <p:ext uri="{BB962C8B-B14F-4D97-AF65-F5344CB8AC3E}">
        <p14:creationId xmlns:p14="http://schemas.microsoft.com/office/powerpoint/2010/main" val="3464209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a:xfrm>
            <a:off x="838200" y="365126"/>
            <a:ext cx="10515600" cy="971306"/>
          </a:xfrm>
        </p:spPr>
        <p:txBody>
          <a:bodyPr/>
          <a:lstStyle/>
          <a:p>
            <a:r>
              <a:rPr lang="en-US" dirty="0"/>
              <a:t>The Need for MDM</a:t>
            </a:r>
          </a:p>
        </p:txBody>
      </p:sp>
      <p:sp>
        <p:nvSpPr>
          <p:cNvPr id="5" name="Content Placeholder 4">
            <a:extLst>
              <a:ext uri="{FF2B5EF4-FFF2-40B4-BE49-F238E27FC236}">
                <a16:creationId xmlns:a16="http://schemas.microsoft.com/office/drawing/2014/main" id="{4244DBF9-4904-56E6-8CD2-B0C2862BED18}"/>
              </a:ext>
            </a:extLst>
          </p:cNvPr>
          <p:cNvSpPr>
            <a:spLocks noGrp="1"/>
          </p:cNvSpPr>
          <p:nvPr>
            <p:ph idx="1"/>
          </p:nvPr>
        </p:nvSpPr>
        <p:spPr>
          <a:xfrm>
            <a:off x="838200" y="1551842"/>
            <a:ext cx="10515600" cy="4625121"/>
          </a:xfrm>
        </p:spPr>
        <p:txBody>
          <a:bodyPr>
            <a:normAutofit/>
          </a:bodyPr>
          <a:lstStyle/>
          <a:p>
            <a:pPr marL="0" indent="0">
              <a:buNone/>
            </a:pPr>
            <a:r>
              <a:rPr lang="en-US" b="1" dirty="0" err="1"/>
              <a:t>TechFin</a:t>
            </a:r>
            <a:r>
              <a:rPr lang="en-US" b="1" dirty="0"/>
              <a:t> Solutions Inc -  The Impact</a:t>
            </a:r>
            <a:br>
              <a:rPr lang="en-US" b="1" dirty="0"/>
            </a:br>
            <a:endParaRPr lang="en-US" b="1" dirty="0"/>
          </a:p>
          <a:p>
            <a:r>
              <a:rPr lang="en-US" b="1" dirty="0"/>
              <a:t>Financial: </a:t>
            </a:r>
            <a:r>
              <a:rPr lang="en-US" dirty="0"/>
              <a:t>The operational inefficiencies, combined with wasted marketing spend and regulatory fines, have had a direct impact on our bottom line.</a:t>
            </a:r>
          </a:p>
          <a:p>
            <a:r>
              <a:rPr lang="en-US" b="1" dirty="0"/>
              <a:t>Reputation: </a:t>
            </a:r>
            <a:r>
              <a:rPr lang="en-US" dirty="0"/>
              <a:t>The company's NPS (Net Promoter Score) has dropped significantly over the past year. Online reviews frequently mention poor customer service and repeated marketing communications.</a:t>
            </a:r>
          </a:p>
          <a:p>
            <a:r>
              <a:rPr lang="en-US" b="1" dirty="0"/>
              <a:t>Operational: </a:t>
            </a:r>
            <a:r>
              <a:rPr lang="en-US" dirty="0"/>
              <a:t>Employees, especially in customer-facing roles, express frustration. The sales team finds it challenging to cross-sell or up-sell due to unreliable data.</a:t>
            </a:r>
          </a:p>
          <a:p>
            <a:r>
              <a:rPr lang="en-US" b="1" dirty="0"/>
              <a:t>Strategic: </a:t>
            </a:r>
            <a:r>
              <a:rPr lang="en-US" dirty="0"/>
              <a:t>Our leadership recognizes that without addressing these data challenges, future growth will be hampered. We risk not only falling behind competitors but also failing to meet shareholder expectations.</a:t>
            </a:r>
          </a:p>
        </p:txBody>
      </p:sp>
    </p:spTree>
    <p:extLst>
      <p:ext uri="{BB962C8B-B14F-4D97-AF65-F5344CB8AC3E}">
        <p14:creationId xmlns:p14="http://schemas.microsoft.com/office/powerpoint/2010/main" val="277179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a:xfrm>
            <a:off x="838200" y="365126"/>
            <a:ext cx="10515600" cy="971306"/>
          </a:xfrm>
        </p:spPr>
        <p:txBody>
          <a:bodyPr/>
          <a:lstStyle/>
          <a:p>
            <a:r>
              <a:rPr lang="en-US" dirty="0"/>
              <a:t>The Need for MDM</a:t>
            </a:r>
          </a:p>
        </p:txBody>
      </p:sp>
      <p:sp>
        <p:nvSpPr>
          <p:cNvPr id="5" name="Content Placeholder 4">
            <a:extLst>
              <a:ext uri="{FF2B5EF4-FFF2-40B4-BE49-F238E27FC236}">
                <a16:creationId xmlns:a16="http://schemas.microsoft.com/office/drawing/2014/main" id="{4244DBF9-4904-56E6-8CD2-B0C2862BED18}"/>
              </a:ext>
            </a:extLst>
          </p:cNvPr>
          <p:cNvSpPr>
            <a:spLocks noGrp="1"/>
          </p:cNvSpPr>
          <p:nvPr>
            <p:ph idx="1"/>
          </p:nvPr>
        </p:nvSpPr>
        <p:spPr>
          <a:xfrm>
            <a:off x="838200" y="1551842"/>
            <a:ext cx="10515600" cy="4625121"/>
          </a:xfrm>
        </p:spPr>
        <p:txBody>
          <a:bodyPr>
            <a:normAutofit/>
          </a:bodyPr>
          <a:lstStyle/>
          <a:p>
            <a:pPr marL="0" indent="0">
              <a:buNone/>
            </a:pPr>
            <a:r>
              <a:rPr lang="en-US" b="1" dirty="0" err="1"/>
              <a:t>TechFin</a:t>
            </a:r>
            <a:r>
              <a:rPr lang="en-US" b="1" dirty="0"/>
              <a:t> Solutions Inc – The Need</a:t>
            </a:r>
            <a:br>
              <a:rPr lang="en-US" b="1" dirty="0"/>
            </a:br>
            <a:endParaRPr lang="en-US" b="1" dirty="0"/>
          </a:p>
          <a:p>
            <a:r>
              <a:rPr lang="en-US" dirty="0"/>
              <a:t>It's evident that </a:t>
            </a:r>
            <a:r>
              <a:rPr lang="en-US" dirty="0" err="1"/>
              <a:t>TechFin</a:t>
            </a:r>
            <a:r>
              <a:rPr lang="en-US" dirty="0"/>
              <a:t> Solutions urgently needs a robust Master Data Management solution to consolidate our data, improve operational efficiency, enhance customer experience, and ensure compliance.</a:t>
            </a:r>
          </a:p>
          <a:p>
            <a:r>
              <a:rPr lang="en-US" dirty="0"/>
              <a:t>This will yield tangible ROI in reduced operational cost, wasted marketing spend and fines, whilst driving more revenue through better strategic decision making and implementation across various departments within the business.</a:t>
            </a:r>
          </a:p>
        </p:txBody>
      </p:sp>
    </p:spTree>
    <p:extLst>
      <p:ext uri="{BB962C8B-B14F-4D97-AF65-F5344CB8AC3E}">
        <p14:creationId xmlns:p14="http://schemas.microsoft.com/office/powerpoint/2010/main" val="3614525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BF3F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p:txBody>
          <a:bodyPr/>
          <a:lstStyle/>
          <a:p>
            <a:r>
              <a:rPr lang="en-US" i="1" dirty="0">
                <a:latin typeface="+mn-lt"/>
              </a:rPr>
              <a:t>The Need for MDM Notes</a:t>
            </a:r>
          </a:p>
        </p:txBody>
      </p:sp>
      <p:sp>
        <p:nvSpPr>
          <p:cNvPr id="17" name="Content Placeholder 16">
            <a:extLst>
              <a:ext uri="{FF2B5EF4-FFF2-40B4-BE49-F238E27FC236}">
                <a16:creationId xmlns:a16="http://schemas.microsoft.com/office/drawing/2014/main" id="{C858C3D4-DF51-4558-9E9E-629C8A29E71D}"/>
              </a:ext>
            </a:extLst>
          </p:cNvPr>
          <p:cNvSpPr>
            <a:spLocks noGrp="1" noRot="1" noMove="1" noResize="1" noEditPoints="1" noAdjustHandles="1" noChangeArrowheads="1" noChangeShapeType="1"/>
          </p:cNvSpPr>
          <p:nvPr>
            <p:ph idx="1"/>
          </p:nvPr>
        </p:nvSpPr>
        <p:spPr/>
        <p:txBody>
          <a:bodyPr numCol="2">
            <a:normAutofit/>
          </a:bodyPr>
          <a:lstStyle/>
          <a:p>
            <a:pPr>
              <a:lnSpc>
                <a:spcPct val="120000"/>
              </a:lnSpc>
            </a:pPr>
            <a:r>
              <a:rPr lang="en-US" sz="1400" dirty="0"/>
              <a:t>Your real-world examples of issues due to poor data management</a:t>
            </a:r>
          </a:p>
          <a:p>
            <a:pPr>
              <a:lnSpc>
                <a:spcPct val="120000"/>
              </a:lnSpc>
            </a:pPr>
            <a:r>
              <a:rPr lang="en-US" sz="1400" dirty="0"/>
              <a:t>Impact on business operations, decision-making, and customer experience</a:t>
            </a:r>
          </a:p>
        </p:txBody>
      </p:sp>
      <p:pic>
        <p:nvPicPr>
          <p:cNvPr id="4" name="Graphic 3" descr="Postit Notes with solid fill">
            <a:extLst>
              <a:ext uri="{FF2B5EF4-FFF2-40B4-BE49-F238E27FC236}">
                <a16:creationId xmlns:a16="http://schemas.microsoft.com/office/drawing/2014/main" id="{8E2947F8-E5D9-998A-B214-604DE41E3F1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50186" y="1022456"/>
            <a:ext cx="5154507" cy="5154507"/>
          </a:xfrm>
          <a:prstGeom prst="rect">
            <a:avLst/>
          </a:prstGeom>
        </p:spPr>
      </p:pic>
      <p:pic>
        <p:nvPicPr>
          <p:cNvPr id="5" name="Picture 16">
            <a:extLst>
              <a:ext uri="{FF2B5EF4-FFF2-40B4-BE49-F238E27FC236}">
                <a16:creationId xmlns:a16="http://schemas.microsoft.com/office/drawing/2014/main" id="{4A98AA2F-BEE5-2BB2-5EBD-6A9076BE3589}"/>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838201" y="6000382"/>
            <a:ext cx="896654" cy="286075"/>
          </a:xfrm>
          <a:prstGeom prst="rect">
            <a:avLst/>
          </a:prstGeom>
        </p:spPr>
      </p:pic>
      <p:pic>
        <p:nvPicPr>
          <p:cNvPr id="6" name="Graphic 5" descr="Pencil with solid fill">
            <a:extLst>
              <a:ext uri="{FF2B5EF4-FFF2-40B4-BE49-F238E27FC236}">
                <a16:creationId xmlns:a16="http://schemas.microsoft.com/office/drawing/2014/main" id="{9E313CD6-3A5B-491A-7DB2-90464870CF9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585906" y="249979"/>
            <a:ext cx="387798" cy="387798"/>
          </a:xfrm>
          <a:prstGeom prst="rect">
            <a:avLst/>
          </a:prstGeom>
        </p:spPr>
      </p:pic>
    </p:spTree>
    <p:extLst>
      <p:ext uri="{BB962C8B-B14F-4D97-AF65-F5344CB8AC3E}">
        <p14:creationId xmlns:p14="http://schemas.microsoft.com/office/powerpoint/2010/main" val="43724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p:txBody>
          <a:bodyPr/>
          <a:lstStyle/>
          <a:p>
            <a:r>
              <a:rPr lang="en-US" dirty="0"/>
              <a:t>Benefits of MDM</a:t>
            </a:r>
          </a:p>
        </p:txBody>
      </p:sp>
      <p:sp>
        <p:nvSpPr>
          <p:cNvPr id="17" name="Content Placeholder 16">
            <a:extLst>
              <a:ext uri="{FF2B5EF4-FFF2-40B4-BE49-F238E27FC236}">
                <a16:creationId xmlns:a16="http://schemas.microsoft.com/office/drawing/2014/main" id="{C858C3D4-DF51-4558-9E9E-629C8A29E71D}"/>
              </a:ext>
            </a:extLst>
          </p:cNvPr>
          <p:cNvSpPr>
            <a:spLocks noGrp="1"/>
          </p:cNvSpPr>
          <p:nvPr>
            <p:ph idx="1"/>
          </p:nvPr>
        </p:nvSpPr>
        <p:spPr>
          <a:xfrm>
            <a:off x="838200" y="1493784"/>
            <a:ext cx="10744200" cy="4625121"/>
          </a:xfrm>
        </p:spPr>
        <p:txBody>
          <a:bodyPr numCol="3" spcCol="360000">
            <a:normAutofit fontScale="92500"/>
          </a:bodyPr>
          <a:lstStyle/>
          <a:p>
            <a:pPr marL="0" indent="0">
              <a:spcBef>
                <a:spcPts val="0"/>
              </a:spcBef>
              <a:buNone/>
            </a:pPr>
            <a:r>
              <a:rPr lang="en-US" sz="1100" b="1" dirty="0">
                <a:solidFill>
                  <a:schemeClr val="tx1"/>
                </a:solidFill>
              </a:rPr>
              <a:t>Unified Data View</a:t>
            </a:r>
            <a:endParaRPr lang="en-US" sz="1100" dirty="0">
              <a:solidFill>
                <a:schemeClr val="tx1"/>
              </a:solidFill>
            </a:endParaRPr>
          </a:p>
          <a:p>
            <a:pPr>
              <a:spcBef>
                <a:spcPts val="0"/>
              </a:spcBef>
            </a:pPr>
            <a:r>
              <a:rPr lang="en-US" sz="1100" dirty="0"/>
              <a:t>Single source of truth for all critical business data.</a:t>
            </a:r>
          </a:p>
          <a:p>
            <a:pPr>
              <a:spcBef>
                <a:spcPts val="0"/>
              </a:spcBef>
            </a:pPr>
            <a:r>
              <a:rPr lang="en-US" sz="1100" dirty="0"/>
              <a:t>Elimination of data silos and fragmentation.</a:t>
            </a:r>
            <a:br>
              <a:rPr lang="en-US" sz="1100" dirty="0"/>
            </a:br>
            <a:endParaRPr lang="en-US" sz="1100" dirty="0"/>
          </a:p>
          <a:p>
            <a:pPr marL="0" indent="0">
              <a:spcBef>
                <a:spcPts val="0"/>
              </a:spcBef>
              <a:buNone/>
            </a:pPr>
            <a:r>
              <a:rPr lang="en-US" sz="1100" b="1" dirty="0">
                <a:solidFill>
                  <a:schemeClr val="tx1"/>
                </a:solidFill>
              </a:rPr>
              <a:t>Enhanced Data Quality</a:t>
            </a:r>
            <a:endParaRPr lang="en-US" sz="1100" dirty="0">
              <a:solidFill>
                <a:schemeClr val="tx1"/>
              </a:solidFill>
            </a:endParaRPr>
          </a:p>
          <a:p>
            <a:pPr>
              <a:spcBef>
                <a:spcPts val="0"/>
              </a:spcBef>
            </a:pPr>
            <a:r>
              <a:rPr lang="en-US" sz="1100" dirty="0"/>
              <a:t>Automated data cleansing, validation, and deduplication.</a:t>
            </a:r>
          </a:p>
          <a:p>
            <a:pPr>
              <a:spcBef>
                <a:spcPts val="0"/>
              </a:spcBef>
            </a:pPr>
            <a:r>
              <a:rPr lang="en-US" sz="1100" dirty="0"/>
              <a:t>Consistent and reliable data for decision-making.</a:t>
            </a:r>
            <a:br>
              <a:rPr lang="en-US" sz="1100" dirty="0"/>
            </a:br>
            <a:endParaRPr lang="en-US" sz="1100" dirty="0"/>
          </a:p>
          <a:p>
            <a:pPr marL="0" indent="0">
              <a:spcBef>
                <a:spcPts val="0"/>
              </a:spcBef>
              <a:buNone/>
            </a:pPr>
            <a:r>
              <a:rPr lang="en-US" sz="1100" b="1" dirty="0">
                <a:solidFill>
                  <a:schemeClr val="tx1"/>
                </a:solidFill>
              </a:rPr>
              <a:t>Operational Efficiency</a:t>
            </a:r>
            <a:endParaRPr lang="en-US" sz="1100" dirty="0">
              <a:solidFill>
                <a:schemeClr val="tx1"/>
              </a:solidFill>
            </a:endParaRPr>
          </a:p>
          <a:p>
            <a:pPr>
              <a:spcBef>
                <a:spcPts val="0"/>
              </a:spcBef>
            </a:pPr>
            <a:r>
              <a:rPr lang="en-US" sz="1100" dirty="0"/>
              <a:t>Streamlined data processes and workflows.</a:t>
            </a:r>
          </a:p>
          <a:p>
            <a:pPr>
              <a:spcBef>
                <a:spcPts val="0"/>
              </a:spcBef>
            </a:pPr>
            <a:r>
              <a:rPr lang="en-US" sz="1100" dirty="0"/>
              <a:t>Reduction in manual data reconciliation efforts.</a:t>
            </a:r>
            <a:br>
              <a:rPr lang="en-US" sz="1100" dirty="0"/>
            </a:br>
            <a:endParaRPr lang="en-US" sz="1100" dirty="0"/>
          </a:p>
          <a:p>
            <a:pPr marL="0" indent="0">
              <a:spcBef>
                <a:spcPts val="0"/>
              </a:spcBef>
              <a:buNone/>
            </a:pPr>
            <a:r>
              <a:rPr lang="en-US" sz="1100" b="1" dirty="0">
                <a:solidFill>
                  <a:schemeClr val="tx1"/>
                </a:solidFill>
              </a:rPr>
              <a:t>Improved Data Security and Compliance</a:t>
            </a:r>
            <a:endParaRPr lang="en-US" sz="1100" dirty="0">
              <a:solidFill>
                <a:schemeClr val="tx1"/>
              </a:solidFill>
            </a:endParaRPr>
          </a:p>
          <a:p>
            <a:pPr>
              <a:spcBef>
                <a:spcPts val="0"/>
              </a:spcBef>
            </a:pPr>
            <a:r>
              <a:rPr lang="en-US" sz="1100" dirty="0"/>
              <a:t>Centralized data management with robust access controls.</a:t>
            </a:r>
          </a:p>
          <a:p>
            <a:pPr>
              <a:spcBef>
                <a:spcPts val="0"/>
              </a:spcBef>
            </a:pPr>
            <a:r>
              <a:rPr lang="en-US" sz="1100" dirty="0"/>
              <a:t>Easier adherence to data protection regulations.</a:t>
            </a:r>
            <a:br>
              <a:rPr lang="en-US" sz="1100" dirty="0"/>
            </a:br>
            <a:r>
              <a:rPr lang="en-US" sz="1100" b="1" dirty="0">
                <a:solidFill>
                  <a:schemeClr val="tx1"/>
                </a:solidFill>
              </a:rPr>
              <a:t>Data Governance Excellence</a:t>
            </a:r>
            <a:endParaRPr lang="en-US" sz="1100" dirty="0">
              <a:solidFill>
                <a:schemeClr val="tx1"/>
              </a:solidFill>
            </a:endParaRPr>
          </a:p>
          <a:p>
            <a:pPr>
              <a:spcBef>
                <a:spcPts val="0"/>
              </a:spcBef>
            </a:pPr>
            <a:r>
              <a:rPr lang="en-US" sz="1100" dirty="0"/>
              <a:t>Clear data ownership and stewardship models.</a:t>
            </a:r>
          </a:p>
          <a:p>
            <a:pPr>
              <a:spcBef>
                <a:spcPts val="0"/>
              </a:spcBef>
            </a:pPr>
            <a:r>
              <a:rPr lang="en-US" sz="1100" dirty="0"/>
              <a:t>Consistent enforcement of data policies and standards.</a:t>
            </a:r>
            <a:br>
              <a:rPr lang="en-US" sz="1100" dirty="0"/>
            </a:br>
            <a:endParaRPr lang="en-US" sz="1100" dirty="0"/>
          </a:p>
          <a:p>
            <a:pPr marL="0" indent="0">
              <a:spcBef>
                <a:spcPts val="0"/>
              </a:spcBef>
              <a:buNone/>
            </a:pPr>
            <a:r>
              <a:rPr lang="en-US" sz="1100" b="1" dirty="0">
                <a:solidFill>
                  <a:schemeClr val="tx1"/>
                </a:solidFill>
              </a:rPr>
              <a:t>Scalable Data Infrastructure</a:t>
            </a:r>
            <a:endParaRPr lang="en-US" sz="1100" dirty="0">
              <a:solidFill>
                <a:schemeClr val="tx1"/>
              </a:solidFill>
            </a:endParaRPr>
          </a:p>
          <a:p>
            <a:pPr>
              <a:spcBef>
                <a:spcPts val="0"/>
              </a:spcBef>
            </a:pPr>
            <a:r>
              <a:rPr lang="en-US" sz="1100" dirty="0"/>
              <a:t>Seamless integration of new data sources.</a:t>
            </a:r>
          </a:p>
          <a:p>
            <a:pPr>
              <a:spcBef>
                <a:spcPts val="0"/>
              </a:spcBef>
            </a:pPr>
            <a:r>
              <a:rPr lang="en-US" sz="1100" dirty="0"/>
              <a:t>Ability to handle growing data volumes efficiently.</a:t>
            </a:r>
            <a:br>
              <a:rPr lang="en-US" sz="1100" dirty="0"/>
            </a:br>
            <a:endParaRPr lang="en-US" sz="1100" dirty="0"/>
          </a:p>
          <a:p>
            <a:pPr marL="0" indent="0">
              <a:spcBef>
                <a:spcPts val="0"/>
              </a:spcBef>
              <a:buNone/>
            </a:pPr>
            <a:r>
              <a:rPr lang="en-US" sz="1100" b="1" dirty="0">
                <a:solidFill>
                  <a:schemeClr val="tx1"/>
                </a:solidFill>
              </a:rPr>
              <a:t>Enhanced Analytics and Insights</a:t>
            </a:r>
            <a:endParaRPr lang="en-US" sz="1100" dirty="0">
              <a:solidFill>
                <a:schemeClr val="tx1"/>
              </a:solidFill>
            </a:endParaRPr>
          </a:p>
          <a:p>
            <a:pPr>
              <a:spcBef>
                <a:spcPts val="0"/>
              </a:spcBef>
            </a:pPr>
            <a:r>
              <a:rPr lang="en-US" sz="1100" dirty="0"/>
              <a:t>Trustworthy data leading to accurate analytics.</a:t>
            </a:r>
          </a:p>
          <a:p>
            <a:pPr>
              <a:spcBef>
                <a:spcPts val="0"/>
              </a:spcBef>
            </a:pPr>
            <a:r>
              <a:rPr lang="en-US" sz="1100" dirty="0"/>
              <a:t>Data-driven insights for strategic decision-making.</a:t>
            </a:r>
            <a:br>
              <a:rPr lang="en-US" sz="1100" dirty="0"/>
            </a:br>
            <a:endParaRPr lang="en-US" sz="1100" dirty="0"/>
          </a:p>
          <a:p>
            <a:pPr marL="0" indent="0">
              <a:spcBef>
                <a:spcPts val="0"/>
              </a:spcBef>
              <a:buNone/>
            </a:pPr>
            <a:r>
              <a:rPr lang="en-US" sz="1100" b="1" dirty="0">
                <a:solidFill>
                  <a:schemeClr val="tx1"/>
                </a:solidFill>
              </a:rPr>
              <a:t>Optimized Customer Experience</a:t>
            </a:r>
            <a:endParaRPr lang="en-US" sz="1100" dirty="0">
              <a:solidFill>
                <a:schemeClr val="tx1"/>
              </a:solidFill>
            </a:endParaRPr>
          </a:p>
          <a:p>
            <a:pPr>
              <a:spcBef>
                <a:spcPts val="0"/>
              </a:spcBef>
            </a:pPr>
            <a:r>
              <a:rPr lang="en-US" sz="1100" dirty="0"/>
              <a:t>Consistent and personalized customer interactions.</a:t>
            </a:r>
          </a:p>
          <a:p>
            <a:pPr>
              <a:spcBef>
                <a:spcPts val="0"/>
              </a:spcBef>
            </a:pPr>
            <a:r>
              <a:rPr lang="en-US" sz="1100" dirty="0"/>
              <a:t>Improved customer satisfaction and loyalty.</a:t>
            </a:r>
            <a:br>
              <a:rPr lang="en-US" sz="1100" dirty="0"/>
            </a:br>
            <a:endParaRPr lang="en-US" sz="1100" dirty="0"/>
          </a:p>
          <a:p>
            <a:pPr marL="0" indent="0">
              <a:spcBef>
                <a:spcPts val="0"/>
              </a:spcBef>
              <a:buNone/>
            </a:pPr>
            <a:r>
              <a:rPr lang="en-US" sz="1100" b="1" dirty="0">
                <a:solidFill>
                  <a:schemeClr val="tx1"/>
                </a:solidFill>
              </a:rPr>
              <a:t>Cost Savings</a:t>
            </a:r>
            <a:endParaRPr lang="en-US" sz="1100" dirty="0">
              <a:solidFill>
                <a:schemeClr val="tx1"/>
              </a:solidFill>
            </a:endParaRPr>
          </a:p>
          <a:p>
            <a:pPr>
              <a:spcBef>
                <a:spcPts val="0"/>
              </a:spcBef>
            </a:pPr>
            <a:r>
              <a:rPr lang="en-US" sz="1100" dirty="0"/>
              <a:t>Reduction in data-related errors and inefficiencies.</a:t>
            </a:r>
          </a:p>
          <a:p>
            <a:pPr>
              <a:spcBef>
                <a:spcPts val="0"/>
              </a:spcBef>
            </a:pPr>
            <a:r>
              <a:rPr lang="en-US" sz="1100" dirty="0"/>
              <a:t>Lower costs of data management and maintenance.</a:t>
            </a:r>
            <a:br>
              <a:rPr lang="en-US" sz="1100" dirty="0"/>
            </a:br>
            <a:endParaRPr lang="en-US" sz="1100" dirty="0"/>
          </a:p>
          <a:p>
            <a:pPr marL="0" indent="0">
              <a:spcBef>
                <a:spcPts val="0"/>
              </a:spcBef>
              <a:buNone/>
            </a:pPr>
            <a:r>
              <a:rPr lang="en-US" sz="1100" b="1" dirty="0">
                <a:solidFill>
                  <a:schemeClr val="tx1"/>
                </a:solidFill>
              </a:rPr>
              <a:t>Future-Proofing the Business</a:t>
            </a:r>
            <a:endParaRPr lang="en-US" sz="1100" dirty="0">
              <a:solidFill>
                <a:schemeClr val="tx1"/>
              </a:solidFill>
            </a:endParaRPr>
          </a:p>
          <a:p>
            <a:pPr>
              <a:spcBef>
                <a:spcPts val="0"/>
              </a:spcBef>
            </a:pPr>
            <a:r>
              <a:rPr lang="en-US" sz="1100" dirty="0"/>
              <a:t>Flexibility to adapt to evolving data needs.</a:t>
            </a:r>
          </a:p>
          <a:p>
            <a:pPr>
              <a:spcBef>
                <a:spcPts val="0"/>
              </a:spcBef>
            </a:pPr>
            <a:r>
              <a:rPr lang="en-US" sz="1100" dirty="0"/>
              <a:t>Foundation for emerging technologies and digital transformation.</a:t>
            </a:r>
          </a:p>
        </p:txBody>
      </p:sp>
    </p:spTree>
    <p:extLst>
      <p:ext uri="{BB962C8B-B14F-4D97-AF65-F5344CB8AC3E}">
        <p14:creationId xmlns:p14="http://schemas.microsoft.com/office/powerpoint/2010/main" val="304330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p:txBody>
          <a:bodyPr/>
          <a:lstStyle/>
          <a:p>
            <a:r>
              <a:rPr lang="en-US" dirty="0"/>
              <a:t>Benefits of MDM for </a:t>
            </a:r>
            <a:r>
              <a:rPr lang="en-US" dirty="0" err="1"/>
              <a:t>TechFin</a:t>
            </a:r>
            <a:endParaRPr lang="en-US" dirty="0"/>
          </a:p>
        </p:txBody>
      </p:sp>
      <p:sp>
        <p:nvSpPr>
          <p:cNvPr id="17" name="Content Placeholder 16">
            <a:extLst>
              <a:ext uri="{FF2B5EF4-FFF2-40B4-BE49-F238E27FC236}">
                <a16:creationId xmlns:a16="http://schemas.microsoft.com/office/drawing/2014/main" id="{C858C3D4-DF51-4558-9E9E-629C8A29E71D}"/>
              </a:ext>
            </a:extLst>
          </p:cNvPr>
          <p:cNvSpPr>
            <a:spLocks noGrp="1"/>
          </p:cNvSpPr>
          <p:nvPr>
            <p:ph idx="1"/>
          </p:nvPr>
        </p:nvSpPr>
        <p:spPr>
          <a:xfrm>
            <a:off x="838200" y="1434179"/>
            <a:ext cx="10515600" cy="4732264"/>
          </a:xfrm>
        </p:spPr>
        <p:txBody>
          <a:bodyPr numCol="3" spcCol="360000">
            <a:normAutofit/>
          </a:bodyPr>
          <a:lstStyle/>
          <a:p>
            <a:pPr>
              <a:lnSpc>
                <a:spcPts val="1800"/>
              </a:lnSpc>
              <a:spcBef>
                <a:spcPts val="0"/>
              </a:spcBef>
            </a:pPr>
            <a:r>
              <a:rPr lang="en-US" sz="1000" b="1" dirty="0"/>
              <a:t>Unified Customer View: </a:t>
            </a:r>
            <a:br>
              <a:rPr lang="en-US" sz="1000" b="1" dirty="0"/>
            </a:br>
            <a:r>
              <a:rPr lang="en-US" sz="1000" dirty="0"/>
              <a:t>Gain a 360-degree perspective of each customer, enhancing personalization, and improving customer satisfaction.</a:t>
            </a:r>
            <a:br>
              <a:rPr lang="en-US" sz="1000" dirty="0"/>
            </a:br>
            <a:endParaRPr lang="en-US" sz="1000" dirty="0"/>
          </a:p>
          <a:p>
            <a:pPr>
              <a:lnSpc>
                <a:spcPts val="1800"/>
              </a:lnSpc>
              <a:spcBef>
                <a:spcPts val="0"/>
              </a:spcBef>
            </a:pPr>
            <a:r>
              <a:rPr lang="en-US" sz="1000" b="1" dirty="0"/>
              <a:t>Streamlined Operations: </a:t>
            </a:r>
            <a:br>
              <a:rPr lang="en-US" sz="1000" b="1" dirty="0"/>
            </a:br>
            <a:r>
              <a:rPr lang="en-US" sz="1000" dirty="0"/>
              <a:t>Reduce operational inefficiencies by having standardized and consistent data, leading to faster decision-making and reduced operational costs.</a:t>
            </a:r>
            <a:br>
              <a:rPr lang="en-US" sz="1000" dirty="0"/>
            </a:br>
            <a:endParaRPr lang="en-US" sz="1000" dirty="0"/>
          </a:p>
          <a:p>
            <a:pPr>
              <a:lnSpc>
                <a:spcPts val="1800"/>
              </a:lnSpc>
              <a:spcBef>
                <a:spcPts val="0"/>
              </a:spcBef>
            </a:pPr>
            <a:r>
              <a:rPr lang="en-US" sz="1000" b="1" dirty="0"/>
              <a:t>Enhanced Regulatory Compliance: </a:t>
            </a:r>
            <a:br>
              <a:rPr lang="en-US" sz="1000" b="1" dirty="0"/>
            </a:br>
            <a:r>
              <a:rPr lang="en-US" sz="1000" dirty="0"/>
              <a:t>Ensure adherence to fintech regulations by maintaining accurate, consistent, and traceable data, reducing risks of non-compliance penalties.</a:t>
            </a:r>
            <a:br>
              <a:rPr lang="en-US" sz="1000" dirty="0"/>
            </a:br>
            <a:endParaRPr lang="en-US" sz="1000" dirty="0"/>
          </a:p>
          <a:p>
            <a:pPr>
              <a:lnSpc>
                <a:spcPts val="1800"/>
              </a:lnSpc>
              <a:spcBef>
                <a:spcPts val="0"/>
              </a:spcBef>
            </a:pPr>
            <a:r>
              <a:rPr lang="en-US" sz="1000" b="1" dirty="0"/>
              <a:t>Improved Data Quality: </a:t>
            </a:r>
            <a:br>
              <a:rPr lang="en-US" sz="1000" b="1" dirty="0"/>
            </a:br>
            <a:r>
              <a:rPr lang="en-US" sz="1000" dirty="0"/>
              <a:t>Achieve higher data accuracy, completeness, and reliability, leading to better business decisions and reduced errors.</a:t>
            </a:r>
          </a:p>
          <a:p>
            <a:pPr>
              <a:lnSpc>
                <a:spcPts val="1800"/>
              </a:lnSpc>
              <a:spcBef>
                <a:spcPts val="0"/>
              </a:spcBef>
            </a:pPr>
            <a:r>
              <a:rPr lang="en-US" sz="1000" b="1" dirty="0"/>
              <a:t>Cost Savings: </a:t>
            </a:r>
            <a:br>
              <a:rPr lang="en-US" sz="1000" dirty="0"/>
            </a:br>
            <a:r>
              <a:rPr lang="en-US" sz="1000" dirty="0"/>
              <a:t>Reduce costs associated with data storage, data correction, and manual data handling efforts.</a:t>
            </a:r>
            <a:br>
              <a:rPr lang="en-US" sz="1000" dirty="0"/>
            </a:br>
            <a:endParaRPr lang="en-US" sz="1000" dirty="0"/>
          </a:p>
          <a:p>
            <a:pPr>
              <a:lnSpc>
                <a:spcPts val="1800"/>
              </a:lnSpc>
              <a:spcBef>
                <a:spcPts val="0"/>
              </a:spcBef>
            </a:pPr>
            <a:r>
              <a:rPr lang="en-US" sz="1000" b="1" dirty="0"/>
              <a:t>Increased Revenue Opportunities: </a:t>
            </a:r>
            <a:br>
              <a:rPr lang="en-US" sz="1000" dirty="0"/>
            </a:br>
            <a:r>
              <a:rPr lang="en-US" sz="1000" dirty="0"/>
              <a:t>With a clearer view of customer data, identify cross-selling and up-selling opportunities more effectively.</a:t>
            </a:r>
            <a:br>
              <a:rPr lang="en-US" sz="1000" dirty="0"/>
            </a:br>
            <a:endParaRPr lang="en-US" sz="1000" dirty="0"/>
          </a:p>
          <a:p>
            <a:pPr>
              <a:lnSpc>
                <a:spcPts val="1800"/>
              </a:lnSpc>
              <a:spcBef>
                <a:spcPts val="0"/>
              </a:spcBef>
            </a:pPr>
            <a:r>
              <a:rPr lang="en-US" sz="1000" b="1" dirty="0"/>
              <a:t>Efficient Mergers &amp; Acquisitions: </a:t>
            </a:r>
            <a:br>
              <a:rPr lang="en-US" sz="1000" b="1" dirty="0"/>
            </a:br>
            <a:r>
              <a:rPr lang="en-US" sz="1000" dirty="0"/>
              <a:t>Easily integrate data from acquired fintech startups, ensuring a smoother transition and immediate value realization.</a:t>
            </a:r>
            <a:br>
              <a:rPr lang="en-US" sz="1000" dirty="0"/>
            </a:br>
            <a:endParaRPr lang="en-US" sz="1000" dirty="0"/>
          </a:p>
          <a:p>
            <a:pPr>
              <a:lnSpc>
                <a:spcPts val="1800"/>
              </a:lnSpc>
              <a:spcBef>
                <a:spcPts val="0"/>
              </a:spcBef>
            </a:pPr>
            <a:r>
              <a:rPr lang="en-US" sz="1000" b="1" dirty="0"/>
              <a:t>Robust Data Security: </a:t>
            </a:r>
            <a:br>
              <a:rPr lang="en-US" sz="1000" dirty="0"/>
            </a:br>
            <a:r>
              <a:rPr lang="en-US" sz="1000" dirty="0"/>
              <a:t>Enhance data protection measures, ensuring customer financial data is safeguarded against breaches.</a:t>
            </a:r>
            <a:br>
              <a:rPr lang="en-US" sz="1000" dirty="0"/>
            </a:br>
            <a:br>
              <a:rPr lang="en-US" sz="1000" dirty="0"/>
            </a:br>
            <a:endParaRPr lang="en-US" sz="1000" dirty="0"/>
          </a:p>
          <a:p>
            <a:pPr>
              <a:lnSpc>
                <a:spcPts val="1800"/>
              </a:lnSpc>
              <a:spcBef>
                <a:spcPts val="0"/>
              </a:spcBef>
            </a:pPr>
            <a:r>
              <a:rPr lang="en-US" sz="1000" b="1" dirty="0"/>
              <a:t>Real-time Analytics: </a:t>
            </a:r>
            <a:br>
              <a:rPr lang="en-US" sz="1000" dirty="0"/>
            </a:br>
            <a:r>
              <a:rPr lang="en-US" sz="1000" dirty="0"/>
              <a:t>Leverage real-time data for instant insights, allowing for agile responses to market trends and customer needs.</a:t>
            </a:r>
            <a:br>
              <a:rPr lang="en-US" sz="1000" dirty="0"/>
            </a:br>
            <a:endParaRPr lang="en-US" sz="1000" dirty="0"/>
          </a:p>
          <a:p>
            <a:pPr>
              <a:lnSpc>
                <a:spcPts val="1800"/>
              </a:lnSpc>
              <a:spcBef>
                <a:spcPts val="0"/>
              </a:spcBef>
            </a:pPr>
            <a:r>
              <a:rPr lang="en-US" sz="1000" b="1" dirty="0"/>
              <a:t>Enhanced Collaboration:</a:t>
            </a:r>
            <a:r>
              <a:rPr lang="en-US" sz="1000" dirty="0"/>
              <a:t> </a:t>
            </a:r>
            <a:br>
              <a:rPr lang="en-US" sz="1000" dirty="0"/>
            </a:br>
            <a:r>
              <a:rPr lang="en-US" sz="1000" dirty="0"/>
              <a:t>Promote inter-departmental data sharing and collaboration, leading to innovative product development and improved service delivery.</a:t>
            </a:r>
            <a:br>
              <a:rPr lang="en-US" sz="1000" dirty="0"/>
            </a:br>
            <a:endParaRPr lang="en-US" sz="1000" dirty="0"/>
          </a:p>
          <a:p>
            <a:pPr>
              <a:lnSpc>
                <a:spcPts val="1800"/>
              </a:lnSpc>
              <a:spcBef>
                <a:spcPts val="0"/>
              </a:spcBef>
            </a:pPr>
            <a:r>
              <a:rPr lang="en-US" sz="1000" b="1" dirty="0"/>
              <a:t>Reduced Time-to-Market:</a:t>
            </a:r>
            <a:r>
              <a:rPr lang="en-US" sz="1000" dirty="0"/>
              <a:t> </a:t>
            </a:r>
            <a:br>
              <a:rPr lang="en-US" sz="1000" dirty="0"/>
            </a:br>
            <a:r>
              <a:rPr lang="en-US" sz="1000" dirty="0"/>
              <a:t>With streamlined data processes, launch new financial products faster and more efficiently.</a:t>
            </a:r>
            <a:br>
              <a:rPr lang="en-US" sz="1000" dirty="0"/>
            </a:br>
            <a:endParaRPr lang="en-US" sz="1000" dirty="0"/>
          </a:p>
          <a:p>
            <a:pPr>
              <a:lnSpc>
                <a:spcPts val="1800"/>
              </a:lnSpc>
              <a:spcBef>
                <a:spcPts val="0"/>
              </a:spcBef>
            </a:pPr>
            <a:r>
              <a:rPr lang="en-US" sz="1000" b="1" dirty="0"/>
              <a:t>Scalability: </a:t>
            </a:r>
            <a:br>
              <a:rPr lang="en-US" sz="1000" b="1" dirty="0"/>
            </a:br>
            <a:r>
              <a:rPr lang="en-US" sz="1000" dirty="0"/>
              <a:t>As the company grows and enters new markets, the MDM system scales to handle increased data volumes without performance issues.</a:t>
            </a:r>
          </a:p>
        </p:txBody>
      </p:sp>
    </p:spTree>
    <p:extLst>
      <p:ext uri="{BB962C8B-B14F-4D97-AF65-F5344CB8AC3E}">
        <p14:creationId xmlns:p14="http://schemas.microsoft.com/office/powerpoint/2010/main" val="291037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BF3F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noRot="1" noMove="1" noResize="1" noEditPoints="1" noAdjustHandles="1" noChangeArrowheads="1" noChangeShapeType="1"/>
          </p:cNvSpPr>
          <p:nvPr>
            <p:ph type="title"/>
          </p:nvPr>
        </p:nvSpPr>
        <p:spPr/>
        <p:txBody>
          <a:bodyPr/>
          <a:lstStyle/>
          <a:p>
            <a:r>
              <a:rPr lang="en-US" i="1" dirty="0">
                <a:latin typeface="+mn-lt"/>
              </a:rPr>
              <a:t>Benefits of MDM Notes</a:t>
            </a:r>
          </a:p>
        </p:txBody>
      </p:sp>
      <p:sp>
        <p:nvSpPr>
          <p:cNvPr id="17" name="Content Placeholder 16">
            <a:extLst>
              <a:ext uri="{FF2B5EF4-FFF2-40B4-BE49-F238E27FC236}">
                <a16:creationId xmlns:a16="http://schemas.microsoft.com/office/drawing/2014/main" id="{C858C3D4-DF51-4558-9E9E-629C8A29E71D}"/>
              </a:ext>
            </a:extLst>
          </p:cNvPr>
          <p:cNvSpPr>
            <a:spLocks noGrp="1" noRot="1" noMove="1" noResize="1" noEditPoints="1" noAdjustHandles="1" noChangeArrowheads="1" noChangeShapeType="1"/>
          </p:cNvSpPr>
          <p:nvPr>
            <p:ph idx="1"/>
          </p:nvPr>
        </p:nvSpPr>
        <p:spPr/>
        <p:txBody>
          <a:bodyPr numCol="2">
            <a:normAutofit/>
          </a:bodyPr>
          <a:lstStyle/>
          <a:p>
            <a:pPr marL="0" indent="0">
              <a:lnSpc>
                <a:spcPct val="120000"/>
              </a:lnSpc>
              <a:buNone/>
            </a:pPr>
            <a:r>
              <a:rPr lang="en-US" sz="1400" b="1" dirty="0"/>
              <a:t>These benefits should be specific to your business and ones that the stakeholders in the room can relate to.</a:t>
            </a:r>
          </a:p>
          <a:p>
            <a:pPr>
              <a:lnSpc>
                <a:spcPct val="120000"/>
              </a:lnSpc>
            </a:pPr>
            <a:r>
              <a:rPr lang="en-US" sz="1400" dirty="0"/>
              <a:t>Highlight the importance of data in your sector. </a:t>
            </a:r>
          </a:p>
          <a:p>
            <a:pPr>
              <a:lnSpc>
                <a:spcPct val="120000"/>
              </a:lnSpc>
            </a:pPr>
            <a:r>
              <a:rPr lang="en-US" sz="1400" dirty="0"/>
              <a:t>Emphasize how an MDM solution directly translates to improved customer experiences, operational efficiencies, and bottom-line growth. </a:t>
            </a:r>
          </a:p>
          <a:p>
            <a:pPr>
              <a:lnSpc>
                <a:spcPct val="120000"/>
              </a:lnSpc>
            </a:pPr>
            <a:r>
              <a:rPr lang="en-US" sz="1400" dirty="0"/>
              <a:t>Use real-life examples from our company's journey, such as challenges faced during acquisitions or when launching a new product, to illustrate the tangible benefits of MDM.</a:t>
            </a:r>
          </a:p>
        </p:txBody>
      </p:sp>
      <p:pic>
        <p:nvPicPr>
          <p:cNvPr id="4" name="Graphic 3" descr="Postit Notes with solid fill">
            <a:extLst>
              <a:ext uri="{FF2B5EF4-FFF2-40B4-BE49-F238E27FC236}">
                <a16:creationId xmlns:a16="http://schemas.microsoft.com/office/drawing/2014/main" id="{80B14FB9-312C-86A9-5708-B6106B2F55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50186" y="1022456"/>
            <a:ext cx="5154507" cy="5154507"/>
          </a:xfrm>
          <a:prstGeom prst="rect">
            <a:avLst/>
          </a:prstGeom>
        </p:spPr>
      </p:pic>
      <p:pic>
        <p:nvPicPr>
          <p:cNvPr id="5" name="Picture 16">
            <a:extLst>
              <a:ext uri="{FF2B5EF4-FFF2-40B4-BE49-F238E27FC236}">
                <a16:creationId xmlns:a16="http://schemas.microsoft.com/office/drawing/2014/main" id="{DCF2BBC3-0D6E-CE3A-9FB2-1383D5BB0A63}"/>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838201" y="6000382"/>
            <a:ext cx="896654" cy="286075"/>
          </a:xfrm>
          <a:prstGeom prst="rect">
            <a:avLst/>
          </a:prstGeom>
        </p:spPr>
      </p:pic>
      <p:pic>
        <p:nvPicPr>
          <p:cNvPr id="6" name="Graphic 5" descr="Pencil with solid fill">
            <a:extLst>
              <a:ext uri="{FF2B5EF4-FFF2-40B4-BE49-F238E27FC236}">
                <a16:creationId xmlns:a16="http://schemas.microsoft.com/office/drawing/2014/main" id="{1446B0B8-3F0D-AE82-7475-50DAD0A4036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585906" y="249979"/>
            <a:ext cx="387798" cy="387798"/>
          </a:xfrm>
          <a:prstGeom prst="rect">
            <a:avLst/>
          </a:prstGeom>
        </p:spPr>
      </p:pic>
    </p:spTree>
    <p:extLst>
      <p:ext uri="{BB962C8B-B14F-4D97-AF65-F5344CB8AC3E}">
        <p14:creationId xmlns:p14="http://schemas.microsoft.com/office/powerpoint/2010/main" val="2186285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BF3F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noRot="1" noMove="1" noResize="1" noEditPoints="1" noAdjustHandles="1" noChangeArrowheads="1" noChangeShapeType="1"/>
          </p:cNvSpPr>
          <p:nvPr>
            <p:ph type="title"/>
          </p:nvPr>
        </p:nvSpPr>
        <p:spPr>
          <a:xfrm>
            <a:off x="900008" y="365126"/>
            <a:ext cx="10283613" cy="971306"/>
          </a:xfrm>
        </p:spPr>
        <p:txBody>
          <a:bodyPr/>
          <a:lstStyle/>
          <a:p>
            <a:r>
              <a:rPr lang="en-US" i="1" dirty="0">
                <a:latin typeface="+mn-lt"/>
              </a:rPr>
              <a:t>Editing Notes</a:t>
            </a:r>
          </a:p>
        </p:txBody>
      </p:sp>
      <p:sp>
        <p:nvSpPr>
          <p:cNvPr id="17" name="Content Placeholder 16">
            <a:extLst>
              <a:ext uri="{FF2B5EF4-FFF2-40B4-BE49-F238E27FC236}">
                <a16:creationId xmlns:a16="http://schemas.microsoft.com/office/drawing/2014/main" id="{C858C3D4-DF51-4558-9E9E-629C8A29E71D}"/>
              </a:ext>
            </a:extLst>
          </p:cNvPr>
          <p:cNvSpPr>
            <a:spLocks noGrp="1" noRot="1" noMove="1" noResize="1" noEditPoints="1" noAdjustHandles="1" noChangeArrowheads="1" noChangeShapeType="1"/>
          </p:cNvSpPr>
          <p:nvPr>
            <p:ph idx="1"/>
          </p:nvPr>
        </p:nvSpPr>
        <p:spPr/>
        <p:txBody>
          <a:bodyPr numCol="2">
            <a:normAutofit/>
          </a:bodyPr>
          <a:lstStyle/>
          <a:p>
            <a:pPr>
              <a:lnSpc>
                <a:spcPct val="120000"/>
              </a:lnSpc>
            </a:pPr>
            <a:r>
              <a:rPr lang="en-US" sz="1400" dirty="0"/>
              <a:t>This template is used to provide the structure of a presentable version of your MDM business case to stakeholders within your business.</a:t>
            </a:r>
          </a:p>
          <a:p>
            <a:pPr>
              <a:lnSpc>
                <a:spcPct val="120000"/>
              </a:lnSpc>
            </a:pPr>
            <a:r>
              <a:rPr lang="en-US" sz="1400" dirty="0"/>
              <a:t>The following slides will help guide you through the most methodical approach to presenting the case and supporting information.</a:t>
            </a:r>
          </a:p>
          <a:p>
            <a:pPr>
              <a:lnSpc>
                <a:spcPct val="120000"/>
              </a:lnSpc>
            </a:pPr>
            <a:r>
              <a:rPr lang="en-US" sz="1400" dirty="0"/>
              <a:t>We recommend using it as a guide, but ultimately building out your own presentation using this for reference.</a:t>
            </a:r>
          </a:p>
          <a:p>
            <a:pPr>
              <a:lnSpc>
                <a:spcPct val="120000"/>
              </a:lnSpc>
            </a:pPr>
            <a:endParaRPr lang="en-US" sz="1400" dirty="0"/>
          </a:p>
        </p:txBody>
      </p:sp>
      <p:pic>
        <p:nvPicPr>
          <p:cNvPr id="4" name="Graphic 3" descr="Postit Notes with solid fill">
            <a:extLst>
              <a:ext uri="{FF2B5EF4-FFF2-40B4-BE49-F238E27FC236}">
                <a16:creationId xmlns:a16="http://schemas.microsoft.com/office/drawing/2014/main" id="{BC4E4963-8811-C27A-91BF-A0DE92AEBBD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50186" y="1022456"/>
            <a:ext cx="5154507" cy="5154507"/>
          </a:xfrm>
          <a:prstGeom prst="rect">
            <a:avLst/>
          </a:prstGeom>
        </p:spPr>
      </p:pic>
      <p:pic>
        <p:nvPicPr>
          <p:cNvPr id="3" name="Picture 16">
            <a:extLst>
              <a:ext uri="{FF2B5EF4-FFF2-40B4-BE49-F238E27FC236}">
                <a16:creationId xmlns:a16="http://schemas.microsoft.com/office/drawing/2014/main" id="{3F70D793-B77A-2559-4474-47247CA5BF93}"/>
              </a:ext>
            </a:extLst>
          </p:cNvPr>
          <p:cNvPicPr>
            <a:picLocks noChangeAspect="1"/>
          </p:cNvPicPr>
          <p:nvPr/>
        </p:nvPicPr>
        <p:blipFill>
          <a:blip r:embed="rId5" cstate="print">
            <a:alphaModFix/>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838201" y="6000382"/>
            <a:ext cx="896654" cy="286075"/>
          </a:xfrm>
          <a:prstGeom prst="rect">
            <a:avLst/>
          </a:prstGeom>
        </p:spPr>
      </p:pic>
      <p:pic>
        <p:nvPicPr>
          <p:cNvPr id="6" name="Graphic 5" descr="Pencil with solid fill">
            <a:extLst>
              <a:ext uri="{FF2B5EF4-FFF2-40B4-BE49-F238E27FC236}">
                <a16:creationId xmlns:a16="http://schemas.microsoft.com/office/drawing/2014/main" id="{D9A0C562-F0F2-4DB0-6F70-FBC0A33ED83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585906" y="249979"/>
            <a:ext cx="387798" cy="387798"/>
          </a:xfrm>
          <a:prstGeom prst="rect">
            <a:avLst/>
          </a:prstGeom>
        </p:spPr>
      </p:pic>
    </p:spTree>
    <p:extLst>
      <p:ext uri="{BB962C8B-B14F-4D97-AF65-F5344CB8AC3E}">
        <p14:creationId xmlns:p14="http://schemas.microsoft.com/office/powerpoint/2010/main" val="1551043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a:xfrm>
            <a:off x="838200" y="365126"/>
            <a:ext cx="10515600" cy="971306"/>
          </a:xfrm>
        </p:spPr>
        <p:txBody>
          <a:bodyPr/>
          <a:lstStyle/>
          <a:p>
            <a:r>
              <a:rPr lang="en-US" dirty="0"/>
              <a:t>ROI &amp; Financial Justification – Cost of our Bad Data</a:t>
            </a:r>
          </a:p>
        </p:txBody>
      </p:sp>
      <p:sp>
        <p:nvSpPr>
          <p:cNvPr id="5" name="Content Placeholder 4">
            <a:extLst>
              <a:ext uri="{FF2B5EF4-FFF2-40B4-BE49-F238E27FC236}">
                <a16:creationId xmlns:a16="http://schemas.microsoft.com/office/drawing/2014/main" id="{4244DBF9-4904-56E6-8CD2-B0C2862BED18}"/>
              </a:ext>
            </a:extLst>
          </p:cNvPr>
          <p:cNvSpPr>
            <a:spLocks noGrp="1"/>
          </p:cNvSpPr>
          <p:nvPr>
            <p:ph idx="1"/>
          </p:nvPr>
        </p:nvSpPr>
        <p:spPr>
          <a:xfrm>
            <a:off x="838200" y="2013161"/>
            <a:ext cx="5414574" cy="4170892"/>
          </a:xfrm>
        </p:spPr>
        <p:txBody>
          <a:bodyPr>
            <a:normAutofit/>
          </a:bodyPr>
          <a:lstStyle/>
          <a:p>
            <a:pPr marL="0" indent="0">
              <a:lnSpc>
                <a:spcPts val="1800"/>
              </a:lnSpc>
              <a:spcBef>
                <a:spcPts val="600"/>
              </a:spcBef>
              <a:buNone/>
            </a:pPr>
            <a:r>
              <a:rPr lang="en-US" sz="1400" b="1" dirty="0">
                <a:solidFill>
                  <a:schemeClr val="tx1"/>
                </a:solidFill>
              </a:rPr>
              <a:t>Operational Inefficiencies:</a:t>
            </a:r>
          </a:p>
          <a:p>
            <a:pPr>
              <a:lnSpc>
                <a:spcPts val="1800"/>
              </a:lnSpc>
              <a:spcBef>
                <a:spcPts val="600"/>
              </a:spcBef>
              <a:buClr>
                <a:srgbClr val="FF0000"/>
              </a:buClr>
            </a:pPr>
            <a:r>
              <a:rPr lang="en-US" sz="1400" dirty="0"/>
              <a:t>Additional manpower hours spent reconciling data: $300,000 annually.</a:t>
            </a:r>
          </a:p>
          <a:p>
            <a:pPr>
              <a:lnSpc>
                <a:spcPts val="1800"/>
              </a:lnSpc>
              <a:spcBef>
                <a:spcPts val="600"/>
              </a:spcBef>
              <a:buClr>
                <a:srgbClr val="FF0000"/>
              </a:buClr>
            </a:pPr>
            <a:r>
              <a:rPr lang="en-US" sz="1400" dirty="0"/>
              <a:t>Lost productivity due to downtimes &amp; data retrieval issues: $150,000 annually.</a:t>
            </a:r>
            <a:br>
              <a:rPr lang="en-US" sz="1400" dirty="0"/>
            </a:br>
            <a:endParaRPr lang="en-US" sz="1400" dirty="0"/>
          </a:p>
          <a:p>
            <a:pPr marL="0" indent="0">
              <a:lnSpc>
                <a:spcPts val="1800"/>
              </a:lnSpc>
              <a:spcBef>
                <a:spcPts val="600"/>
              </a:spcBef>
              <a:buNone/>
            </a:pPr>
            <a:r>
              <a:rPr lang="en-US" sz="1400" b="1" dirty="0"/>
              <a:t>Wasted Marketing Spend:</a:t>
            </a:r>
          </a:p>
          <a:p>
            <a:pPr>
              <a:lnSpc>
                <a:spcPts val="1800"/>
              </a:lnSpc>
              <a:spcBef>
                <a:spcPts val="600"/>
              </a:spcBef>
              <a:buClr>
                <a:srgbClr val="FF0000"/>
              </a:buClr>
            </a:pPr>
            <a:r>
              <a:rPr lang="en-US" sz="1400" dirty="0"/>
              <a:t>Misdirected campaigns and redundant communications: $200,000 annually.</a:t>
            </a:r>
            <a:br>
              <a:rPr lang="en-US" sz="1400" dirty="0"/>
            </a:br>
            <a:endParaRPr lang="en-US" sz="1400" dirty="0"/>
          </a:p>
          <a:p>
            <a:pPr marL="0" indent="0">
              <a:lnSpc>
                <a:spcPts val="1800"/>
              </a:lnSpc>
              <a:spcBef>
                <a:spcPts val="600"/>
              </a:spcBef>
              <a:buNone/>
            </a:pPr>
            <a:r>
              <a:rPr lang="en-US" sz="1400" b="1" dirty="0"/>
              <a:t>Compliance and Security:</a:t>
            </a:r>
          </a:p>
          <a:p>
            <a:pPr>
              <a:lnSpc>
                <a:spcPts val="1800"/>
              </a:lnSpc>
              <a:spcBef>
                <a:spcPts val="600"/>
              </a:spcBef>
              <a:buClr>
                <a:srgbClr val="FF0000"/>
              </a:buClr>
            </a:pPr>
            <a:r>
              <a:rPr lang="en-US" sz="1400" dirty="0"/>
              <a:t>Regulatory fines from non-compliance incidents: $500,000 in the past year.</a:t>
            </a:r>
          </a:p>
          <a:p>
            <a:pPr>
              <a:lnSpc>
                <a:spcPts val="1800"/>
              </a:lnSpc>
              <a:spcBef>
                <a:spcPts val="600"/>
              </a:spcBef>
              <a:buClr>
                <a:srgbClr val="FF0000"/>
              </a:buClr>
            </a:pPr>
            <a:r>
              <a:rPr lang="en-US" sz="1400" dirty="0"/>
              <a:t>Potential future fines if data issues persist: Estimated at $600,000 annually.</a:t>
            </a:r>
          </a:p>
        </p:txBody>
      </p:sp>
      <p:sp>
        <p:nvSpPr>
          <p:cNvPr id="4" name="TextBox 3">
            <a:extLst>
              <a:ext uri="{FF2B5EF4-FFF2-40B4-BE49-F238E27FC236}">
                <a16:creationId xmlns:a16="http://schemas.microsoft.com/office/drawing/2014/main" id="{9F8D83BD-368E-DD50-5E47-47CF0219D48E}"/>
              </a:ext>
            </a:extLst>
          </p:cNvPr>
          <p:cNvSpPr txBox="1"/>
          <p:nvPr/>
        </p:nvSpPr>
        <p:spPr>
          <a:xfrm>
            <a:off x="838200" y="1257659"/>
            <a:ext cx="7790688" cy="505138"/>
          </a:xfrm>
          <a:prstGeom prst="rect">
            <a:avLst/>
          </a:prstGeom>
          <a:noFill/>
        </p:spPr>
        <p:txBody>
          <a:bodyPr wrap="square">
            <a:spAutoFit/>
          </a:bodyPr>
          <a:lstStyle/>
          <a:p>
            <a:pPr marL="0" indent="0">
              <a:lnSpc>
                <a:spcPct val="170000"/>
              </a:lnSpc>
              <a:buNone/>
            </a:pPr>
            <a:r>
              <a:rPr lang="en-US" sz="1800" b="1" dirty="0">
                <a:solidFill>
                  <a:srgbClr val="FF0000"/>
                </a:solidFill>
              </a:rPr>
              <a:t>Total Estimated Annual Cost of Bad Data: $2,200,000</a:t>
            </a:r>
            <a:endParaRPr lang="en-US" sz="1800" dirty="0">
              <a:solidFill>
                <a:srgbClr val="FF0000"/>
              </a:solidFill>
            </a:endParaRPr>
          </a:p>
        </p:txBody>
      </p:sp>
      <p:sp>
        <p:nvSpPr>
          <p:cNvPr id="6" name="Content Placeholder 4">
            <a:extLst>
              <a:ext uri="{FF2B5EF4-FFF2-40B4-BE49-F238E27FC236}">
                <a16:creationId xmlns:a16="http://schemas.microsoft.com/office/drawing/2014/main" id="{EB50579B-21CB-EF2A-A54A-B12CAB61C4C2}"/>
              </a:ext>
            </a:extLst>
          </p:cNvPr>
          <p:cNvSpPr txBox="1">
            <a:spLocks/>
          </p:cNvSpPr>
          <p:nvPr/>
        </p:nvSpPr>
        <p:spPr>
          <a:xfrm>
            <a:off x="6524442" y="2013161"/>
            <a:ext cx="4829358" cy="2907338"/>
          </a:xfrm>
          <a:prstGeom prst="rect">
            <a:avLst/>
          </a:prstGeom>
        </p:spPr>
        <p:txBody>
          <a:bodyPr vert="horz" lIns="91440" tIns="45720" rIns="91440" bIns="45720" rtlCol="0">
            <a:normAutofit/>
          </a:bodyPr>
          <a:lstStyle>
            <a:lvl1pPr indent="0">
              <a:lnSpc>
                <a:spcPts val="1800"/>
              </a:lnSpc>
              <a:spcBef>
                <a:spcPts val="600"/>
              </a:spcBef>
              <a:buClr>
                <a:schemeClr val="accent6"/>
              </a:buClr>
              <a:buFont typeface="Arial" panose="020B0604020202020204" pitchFamily="34" charset="0"/>
              <a:buNone/>
              <a:defRPr sz="1400" b="1"/>
            </a:lvl1pPr>
            <a:lvl2pPr marL="685800" indent="-228600">
              <a:lnSpc>
                <a:spcPts val="2000"/>
              </a:lnSpc>
              <a:spcBef>
                <a:spcPts val="500"/>
              </a:spcBef>
              <a:buClr>
                <a:schemeClr val="accent6"/>
              </a:buClr>
              <a:buFont typeface="Arial" panose="020B0604020202020204" pitchFamily="34" charset="0"/>
              <a:buChar char="•"/>
              <a:defRPr sz="1400">
                <a:solidFill>
                  <a:schemeClr val="tx1">
                    <a:lumMod val="75000"/>
                  </a:schemeClr>
                </a:solidFill>
              </a:defRPr>
            </a:lvl2pPr>
            <a:lvl3pPr marL="1143000" indent="-228600">
              <a:lnSpc>
                <a:spcPts val="2000"/>
              </a:lnSpc>
              <a:spcBef>
                <a:spcPts val="500"/>
              </a:spcBef>
              <a:buClr>
                <a:schemeClr val="accent6"/>
              </a:buClr>
              <a:buFont typeface="Arial" panose="020B0604020202020204" pitchFamily="34" charset="0"/>
              <a:buChar char="•"/>
              <a:defRPr sz="1400">
                <a:solidFill>
                  <a:schemeClr val="tx1">
                    <a:lumMod val="75000"/>
                  </a:schemeClr>
                </a:solidFill>
              </a:defRPr>
            </a:lvl3pPr>
            <a:lvl4pPr marL="1600200" indent="-228600">
              <a:lnSpc>
                <a:spcPts val="2000"/>
              </a:lnSpc>
              <a:spcBef>
                <a:spcPts val="500"/>
              </a:spcBef>
              <a:buClr>
                <a:schemeClr val="accent6"/>
              </a:buClr>
              <a:buFont typeface="Arial" panose="020B0604020202020204" pitchFamily="34" charset="0"/>
              <a:buChar char="•"/>
              <a:defRPr sz="1200">
                <a:solidFill>
                  <a:schemeClr val="tx1">
                    <a:lumMod val="75000"/>
                  </a:schemeClr>
                </a:solidFill>
              </a:defRPr>
            </a:lvl4pPr>
            <a:lvl5pPr marL="2057400" indent="-228600">
              <a:lnSpc>
                <a:spcPts val="2000"/>
              </a:lnSpc>
              <a:spcBef>
                <a:spcPts val="500"/>
              </a:spcBef>
              <a:buClr>
                <a:schemeClr val="accent6"/>
              </a:buClr>
              <a:buFont typeface="Arial" panose="020B0604020202020204" pitchFamily="34" charset="0"/>
              <a:buChar char="•"/>
              <a:defRPr sz="1200">
                <a:solidFill>
                  <a:schemeClr val="tx1">
                    <a:lumMod val="75000"/>
                  </a:schemeClr>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Customer Churn:</a:t>
            </a:r>
          </a:p>
          <a:p>
            <a:pPr marL="285750" indent="-285750">
              <a:buClr>
                <a:srgbClr val="FF0000"/>
              </a:buClr>
              <a:buFont typeface="Arial" panose="020B0604020202020204" pitchFamily="34" charset="0"/>
              <a:buChar char="•"/>
            </a:pPr>
            <a:r>
              <a:rPr lang="en-US" b="0" dirty="0"/>
              <a:t>Estimated lost revenue from frustrated customers switching to competitors: $400,000 annually.</a:t>
            </a:r>
            <a:br>
              <a:rPr lang="en-US" b="0" dirty="0"/>
            </a:br>
            <a:endParaRPr lang="en-US" b="0" dirty="0"/>
          </a:p>
          <a:p>
            <a:r>
              <a:rPr lang="en-US" dirty="0"/>
              <a:t>Missed Opportunities:</a:t>
            </a:r>
          </a:p>
          <a:p>
            <a:pPr marL="285750" indent="-285750">
              <a:buClr>
                <a:srgbClr val="FF0000"/>
              </a:buClr>
              <a:buFont typeface="Arial" panose="020B0604020202020204" pitchFamily="34" charset="0"/>
              <a:buChar char="•"/>
            </a:pPr>
            <a:r>
              <a:rPr lang="en-US" b="0" dirty="0"/>
              <a:t>Lost partnerships &amp; deals due to unreliable supplier data: $250,000 annually.</a:t>
            </a:r>
          </a:p>
        </p:txBody>
      </p:sp>
    </p:spTree>
    <p:extLst>
      <p:ext uri="{BB962C8B-B14F-4D97-AF65-F5344CB8AC3E}">
        <p14:creationId xmlns:p14="http://schemas.microsoft.com/office/powerpoint/2010/main" val="2815556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p:txBody>
          <a:bodyPr/>
          <a:lstStyle/>
          <a:p>
            <a:r>
              <a:rPr lang="en-US"/>
              <a:t>ROI &amp; Financial Justification – MDM Investment</a:t>
            </a:r>
            <a:endParaRPr lang="en-US" dirty="0"/>
          </a:p>
        </p:txBody>
      </p:sp>
      <p:sp>
        <p:nvSpPr>
          <p:cNvPr id="5" name="Content Placeholder 4">
            <a:extLst>
              <a:ext uri="{FF2B5EF4-FFF2-40B4-BE49-F238E27FC236}">
                <a16:creationId xmlns:a16="http://schemas.microsoft.com/office/drawing/2014/main" id="{4244DBF9-4904-56E6-8CD2-B0C2862BED18}"/>
              </a:ext>
            </a:extLst>
          </p:cNvPr>
          <p:cNvSpPr>
            <a:spLocks noGrp="1"/>
          </p:cNvSpPr>
          <p:nvPr>
            <p:ph idx="1"/>
          </p:nvPr>
        </p:nvSpPr>
        <p:spPr>
          <a:xfrm>
            <a:off x="838201" y="2418080"/>
            <a:ext cx="10515599" cy="3371942"/>
          </a:xfrm>
        </p:spPr>
        <p:txBody>
          <a:bodyPr>
            <a:normAutofit/>
          </a:bodyPr>
          <a:lstStyle/>
          <a:p>
            <a:pPr marL="0" indent="0">
              <a:spcBef>
                <a:spcPts val="0"/>
              </a:spcBef>
              <a:buNone/>
            </a:pPr>
            <a:r>
              <a:rPr lang="en-US" sz="1400" b="1" dirty="0"/>
              <a:t>MDM &amp; Associated Costs:</a:t>
            </a:r>
          </a:p>
          <a:p>
            <a:pPr>
              <a:spcBef>
                <a:spcPts val="0"/>
              </a:spcBef>
            </a:pPr>
            <a:r>
              <a:rPr lang="en-US" sz="1400" dirty="0"/>
              <a:t>MDM License: </a:t>
            </a:r>
            <a:r>
              <a:rPr lang="en-US" sz="1400" b="1" dirty="0"/>
              <a:t>$650,000 annually.</a:t>
            </a:r>
          </a:p>
          <a:p>
            <a:pPr>
              <a:spcBef>
                <a:spcPts val="0"/>
              </a:spcBef>
            </a:pPr>
            <a:r>
              <a:rPr lang="en-US" sz="1400" dirty="0"/>
              <a:t>MDM Services/Support: </a:t>
            </a:r>
            <a:r>
              <a:rPr lang="en-US" sz="1400" b="1" dirty="0"/>
              <a:t>$80,000 annually.</a:t>
            </a:r>
            <a:br>
              <a:rPr lang="en-US" b="1" dirty="0"/>
            </a:br>
            <a:endParaRPr lang="en-US" sz="1400" b="1" dirty="0"/>
          </a:p>
          <a:p>
            <a:pPr marL="0" indent="0">
              <a:spcBef>
                <a:spcPts val="0"/>
              </a:spcBef>
              <a:buNone/>
            </a:pPr>
            <a:r>
              <a:rPr lang="en-US" sz="1400" b="1" dirty="0"/>
              <a:t>Microsoft Azure Infrastructure Costs:</a:t>
            </a:r>
          </a:p>
          <a:p>
            <a:pPr>
              <a:spcBef>
                <a:spcPts val="0"/>
              </a:spcBef>
            </a:pPr>
            <a:r>
              <a:rPr lang="en-US" sz="1400" dirty="0"/>
              <a:t>Azure VMs, Storage, Networking, etc.: </a:t>
            </a:r>
            <a:r>
              <a:rPr lang="en-US" sz="1400" b="1" dirty="0"/>
              <a:t>$120,000 annually.</a:t>
            </a:r>
          </a:p>
          <a:p>
            <a:pPr>
              <a:spcBef>
                <a:spcPts val="0"/>
              </a:spcBef>
            </a:pPr>
            <a:r>
              <a:rPr lang="en-US" sz="1400" dirty="0"/>
              <a:t>Additional Azure services (AI, analytics, etc.): </a:t>
            </a:r>
            <a:r>
              <a:rPr lang="en-US" sz="1400" b="1" dirty="0"/>
              <a:t>$50,000 annually.</a:t>
            </a:r>
          </a:p>
          <a:p>
            <a:pPr marL="0" indent="0">
              <a:spcBef>
                <a:spcPts val="0"/>
              </a:spcBef>
              <a:buNone/>
            </a:pPr>
            <a:endParaRPr lang="en-US" b="1" dirty="0"/>
          </a:p>
          <a:p>
            <a:pPr marL="0" indent="0">
              <a:spcBef>
                <a:spcPts val="0"/>
              </a:spcBef>
              <a:buNone/>
            </a:pPr>
            <a:r>
              <a:rPr lang="en-US" sz="2000" b="1" dirty="0">
                <a:solidFill>
                  <a:srgbClr val="FF0000"/>
                </a:solidFill>
              </a:rPr>
              <a:t>Total Estimated Annual MDM Costs: $900,000</a:t>
            </a:r>
            <a:endParaRPr lang="en-US" sz="2000" dirty="0">
              <a:solidFill>
                <a:srgbClr val="FF0000"/>
              </a:solidFill>
            </a:endParaRPr>
          </a:p>
        </p:txBody>
      </p:sp>
    </p:spTree>
    <p:extLst>
      <p:ext uri="{BB962C8B-B14F-4D97-AF65-F5344CB8AC3E}">
        <p14:creationId xmlns:p14="http://schemas.microsoft.com/office/powerpoint/2010/main" val="34698693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a:xfrm>
            <a:off x="838200" y="365126"/>
            <a:ext cx="7255933" cy="1219834"/>
          </a:xfrm>
        </p:spPr>
        <p:txBody>
          <a:bodyPr>
            <a:normAutofit/>
          </a:bodyPr>
          <a:lstStyle/>
          <a:p>
            <a:pPr>
              <a:lnSpc>
                <a:spcPct val="100000"/>
              </a:lnSpc>
            </a:pPr>
            <a:r>
              <a:rPr lang="en-US" dirty="0"/>
              <a:t>ROI &amp; Financial Justification – Break-Even Analysis &amp; ROI</a:t>
            </a:r>
          </a:p>
        </p:txBody>
      </p:sp>
      <p:sp>
        <p:nvSpPr>
          <p:cNvPr id="5" name="Content Placeholder 4">
            <a:extLst>
              <a:ext uri="{FF2B5EF4-FFF2-40B4-BE49-F238E27FC236}">
                <a16:creationId xmlns:a16="http://schemas.microsoft.com/office/drawing/2014/main" id="{4244DBF9-4904-56E6-8CD2-B0C2862BED18}"/>
              </a:ext>
            </a:extLst>
          </p:cNvPr>
          <p:cNvSpPr>
            <a:spLocks noGrp="1"/>
          </p:cNvSpPr>
          <p:nvPr>
            <p:ph idx="1"/>
          </p:nvPr>
        </p:nvSpPr>
        <p:spPr>
          <a:xfrm>
            <a:off x="974034" y="2140373"/>
            <a:ext cx="10379765" cy="3703836"/>
          </a:xfrm>
        </p:spPr>
        <p:txBody>
          <a:bodyPr>
            <a:normAutofit/>
          </a:bodyPr>
          <a:lstStyle/>
          <a:p>
            <a:pPr marL="0" indent="0">
              <a:spcBef>
                <a:spcPts val="0"/>
              </a:spcBef>
              <a:buNone/>
            </a:pPr>
            <a:r>
              <a:rPr lang="en-US" sz="1400" b="1" dirty="0"/>
              <a:t>Break-Even Analysis:</a:t>
            </a:r>
          </a:p>
          <a:p>
            <a:pPr>
              <a:spcBef>
                <a:spcPts val="0"/>
              </a:spcBef>
            </a:pPr>
            <a:r>
              <a:rPr lang="en-US" sz="1400" dirty="0"/>
              <a:t>Current Annual Cost of Bad Data: </a:t>
            </a:r>
            <a:r>
              <a:rPr lang="en-US" sz="1400" b="1" dirty="0"/>
              <a:t>$2,200,000</a:t>
            </a:r>
          </a:p>
          <a:p>
            <a:pPr>
              <a:spcBef>
                <a:spcPts val="0"/>
              </a:spcBef>
            </a:pPr>
            <a:r>
              <a:rPr lang="en-US" sz="1400" dirty="0"/>
              <a:t>Annual MDM Costs: </a:t>
            </a:r>
            <a:r>
              <a:rPr lang="en-US" sz="1400" b="1" dirty="0"/>
              <a:t>$900,000</a:t>
            </a:r>
          </a:p>
          <a:p>
            <a:pPr marL="0" indent="0">
              <a:spcBef>
                <a:spcPts val="0"/>
              </a:spcBef>
              <a:buNone/>
            </a:pPr>
            <a:r>
              <a:rPr lang="en-US" sz="1400" b="1" dirty="0">
                <a:solidFill>
                  <a:srgbClr val="FF0000"/>
                </a:solidFill>
              </a:rPr>
              <a:t>Annual Savings Post MDM Implementation:</a:t>
            </a:r>
            <a:r>
              <a:rPr lang="en-US" sz="1400" dirty="0">
                <a:solidFill>
                  <a:srgbClr val="FF0000"/>
                </a:solidFill>
              </a:rPr>
              <a:t> </a:t>
            </a:r>
            <a:r>
              <a:rPr lang="en-US" sz="1400" b="1" dirty="0">
                <a:solidFill>
                  <a:srgbClr val="FF0000"/>
                </a:solidFill>
              </a:rPr>
              <a:t>$1,300,000</a:t>
            </a:r>
          </a:p>
          <a:p>
            <a:pPr marL="0" indent="0">
              <a:spcBef>
                <a:spcPts val="0"/>
              </a:spcBef>
              <a:buNone/>
            </a:pPr>
            <a:r>
              <a:rPr lang="en-US" sz="1400" i="1" dirty="0"/>
              <a:t>Given the above figures, </a:t>
            </a:r>
            <a:r>
              <a:rPr lang="en-US" sz="1400" i="1" dirty="0" err="1"/>
              <a:t>TechFin</a:t>
            </a:r>
            <a:r>
              <a:rPr lang="en-US" sz="1400" i="1" dirty="0"/>
              <a:t> would recover its MDM investment and start seeing net savings within the first year itself.</a:t>
            </a:r>
            <a:endParaRPr lang="en-US" sz="1400" b="1" i="1" dirty="0"/>
          </a:p>
          <a:p>
            <a:pPr marL="0" indent="0">
              <a:spcBef>
                <a:spcPts val="0"/>
              </a:spcBef>
              <a:buNone/>
            </a:pPr>
            <a:endParaRPr lang="en-US" sz="1400" b="1" dirty="0"/>
          </a:p>
          <a:p>
            <a:pPr marL="0" indent="0">
              <a:spcBef>
                <a:spcPts val="0"/>
              </a:spcBef>
              <a:buNone/>
            </a:pPr>
            <a:r>
              <a:rPr lang="en-US" sz="1400" b="1" dirty="0"/>
              <a:t>ROI Over 5 Years:</a:t>
            </a:r>
          </a:p>
          <a:p>
            <a:pPr>
              <a:spcBef>
                <a:spcPts val="0"/>
              </a:spcBef>
            </a:pPr>
            <a:r>
              <a:rPr lang="en-US" sz="1400" dirty="0"/>
              <a:t>Total Cost of Bad Data Over 5 Years (without MDM): </a:t>
            </a:r>
            <a:r>
              <a:rPr lang="en-US" sz="1400" b="1" dirty="0"/>
              <a:t>$11,000,000</a:t>
            </a:r>
          </a:p>
          <a:p>
            <a:pPr>
              <a:spcBef>
                <a:spcPts val="0"/>
              </a:spcBef>
            </a:pPr>
            <a:r>
              <a:rPr lang="en-US" sz="1400" dirty="0"/>
              <a:t>Total MDM Costs Over 5 Years: </a:t>
            </a:r>
            <a:r>
              <a:rPr lang="en-US" sz="1400" b="1" dirty="0"/>
              <a:t>$4,500,000</a:t>
            </a:r>
          </a:p>
          <a:p>
            <a:pPr>
              <a:spcBef>
                <a:spcPts val="0"/>
              </a:spcBef>
            </a:pPr>
            <a:r>
              <a:rPr lang="en-US" sz="1400" dirty="0"/>
              <a:t>Total Savings Over 5 Years:</a:t>
            </a:r>
            <a:r>
              <a:rPr lang="en-US" sz="1400" b="1" dirty="0"/>
              <a:t> $6,500,000</a:t>
            </a:r>
          </a:p>
          <a:p>
            <a:pPr marL="0" indent="0">
              <a:spcBef>
                <a:spcPts val="0"/>
              </a:spcBef>
              <a:buNone/>
            </a:pPr>
            <a:r>
              <a:rPr lang="en-US" sz="1400" b="1" dirty="0">
                <a:solidFill>
                  <a:srgbClr val="FF0000"/>
                </a:solidFill>
              </a:rPr>
              <a:t>Over a 5-year period, </a:t>
            </a:r>
            <a:r>
              <a:rPr lang="en-US" sz="1400" b="1" dirty="0" err="1">
                <a:solidFill>
                  <a:srgbClr val="FF0000"/>
                </a:solidFill>
              </a:rPr>
              <a:t>TechFin</a:t>
            </a:r>
            <a:r>
              <a:rPr lang="en-US" sz="1400" b="1" dirty="0">
                <a:solidFill>
                  <a:srgbClr val="FF0000"/>
                </a:solidFill>
              </a:rPr>
              <a:t> Solutions would achieve an ROI of 144.44% on its MDM investment</a:t>
            </a:r>
            <a:endParaRPr lang="en-US" sz="1400" dirty="0">
              <a:solidFill>
                <a:srgbClr val="FF0000"/>
              </a:solidFill>
            </a:endParaRPr>
          </a:p>
        </p:txBody>
      </p:sp>
    </p:spTree>
    <p:extLst>
      <p:ext uri="{BB962C8B-B14F-4D97-AF65-F5344CB8AC3E}">
        <p14:creationId xmlns:p14="http://schemas.microsoft.com/office/powerpoint/2010/main" val="3454207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BF3FB"/>
        </a:solidFill>
        <a:effectLst/>
      </p:bgPr>
    </p:bg>
    <p:spTree>
      <p:nvGrpSpPr>
        <p:cNvPr id="1" name=""/>
        <p:cNvGrpSpPr/>
        <p:nvPr/>
      </p:nvGrpSpPr>
      <p:grpSpPr>
        <a:xfrm>
          <a:off x="0" y="0"/>
          <a:ext cx="0" cy="0"/>
          <a:chOff x="0" y="0"/>
          <a:chExt cx="0" cy="0"/>
        </a:xfrm>
      </p:grpSpPr>
      <p:pic>
        <p:nvPicPr>
          <p:cNvPr id="5" name="Picture 16">
            <a:extLst>
              <a:ext uri="{FF2B5EF4-FFF2-40B4-BE49-F238E27FC236}">
                <a16:creationId xmlns:a16="http://schemas.microsoft.com/office/drawing/2014/main" id="{44447632-C12C-A31B-DDBE-7AD4A516C06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838201" y="6000382"/>
            <a:ext cx="896654" cy="286075"/>
          </a:xfrm>
          <a:prstGeom prst="rect">
            <a:avLst/>
          </a:prstGeom>
        </p:spPr>
      </p:pic>
      <p:sp>
        <p:nvSpPr>
          <p:cNvPr id="2" name="Title 1">
            <a:extLst>
              <a:ext uri="{FF2B5EF4-FFF2-40B4-BE49-F238E27FC236}">
                <a16:creationId xmlns:a16="http://schemas.microsoft.com/office/drawing/2014/main" id="{43C68B21-D15C-4F55-9740-37A946FB7770}"/>
              </a:ext>
            </a:extLst>
          </p:cNvPr>
          <p:cNvSpPr>
            <a:spLocks noGrp="1" noRot="1" noMove="1" noResize="1" noEditPoints="1" noAdjustHandles="1" noChangeArrowheads="1" noChangeShapeType="1"/>
          </p:cNvSpPr>
          <p:nvPr>
            <p:ph type="title"/>
          </p:nvPr>
        </p:nvSpPr>
        <p:spPr/>
        <p:txBody>
          <a:bodyPr/>
          <a:lstStyle/>
          <a:p>
            <a:r>
              <a:rPr lang="en-US" i="1" dirty="0">
                <a:latin typeface="+mn-lt"/>
              </a:rPr>
              <a:t>ROI &amp; Financial Justification Notes</a:t>
            </a:r>
          </a:p>
        </p:txBody>
      </p:sp>
      <p:sp>
        <p:nvSpPr>
          <p:cNvPr id="17" name="Content Placeholder 16">
            <a:extLst>
              <a:ext uri="{FF2B5EF4-FFF2-40B4-BE49-F238E27FC236}">
                <a16:creationId xmlns:a16="http://schemas.microsoft.com/office/drawing/2014/main" id="{C858C3D4-DF51-4558-9E9E-629C8A29E71D}"/>
              </a:ext>
            </a:extLst>
          </p:cNvPr>
          <p:cNvSpPr>
            <a:spLocks noGrp="1" noRot="1" noMove="1" noResize="1" noEditPoints="1" noAdjustHandles="1" noChangeArrowheads="1" noChangeShapeType="1"/>
          </p:cNvSpPr>
          <p:nvPr>
            <p:ph idx="1"/>
          </p:nvPr>
        </p:nvSpPr>
        <p:spPr/>
        <p:txBody>
          <a:bodyPr numCol="2">
            <a:normAutofit/>
          </a:bodyPr>
          <a:lstStyle/>
          <a:p>
            <a:pPr marL="0" indent="0">
              <a:lnSpc>
                <a:spcPct val="120000"/>
              </a:lnSpc>
              <a:buNone/>
            </a:pPr>
            <a:r>
              <a:rPr lang="en-US" sz="1400" dirty="0"/>
              <a:t>Always be conservative in your estimates. It's better to under-promise and over-deliver when presenting a business case. Additionally, consider both tangible and intangible benefits. </a:t>
            </a:r>
          </a:p>
          <a:p>
            <a:pPr marL="0" indent="0">
              <a:lnSpc>
                <a:spcPct val="120000"/>
              </a:lnSpc>
              <a:buNone/>
            </a:pPr>
            <a:r>
              <a:rPr lang="en-US" sz="1400" dirty="0"/>
              <a:t>While tangible benefits can be directly quantified, intangible benefits like improved customer satisfaction or enhanced brand reputation can have long-term positive impacts on the enterprise. Be sure to clearly present the following for financial justification.</a:t>
            </a:r>
          </a:p>
          <a:p>
            <a:pPr marL="0" indent="0">
              <a:lnSpc>
                <a:spcPct val="120000"/>
              </a:lnSpc>
              <a:buNone/>
            </a:pPr>
            <a:endParaRPr lang="en-US" sz="1400" dirty="0"/>
          </a:p>
          <a:p>
            <a:pPr>
              <a:lnSpc>
                <a:spcPct val="120000"/>
              </a:lnSpc>
            </a:pPr>
            <a:r>
              <a:rPr lang="en-US" sz="1400" dirty="0"/>
              <a:t>Cost of poor data quality</a:t>
            </a:r>
          </a:p>
          <a:p>
            <a:pPr>
              <a:lnSpc>
                <a:spcPct val="120000"/>
              </a:lnSpc>
            </a:pPr>
            <a:r>
              <a:rPr lang="en-US" sz="1400" dirty="0"/>
              <a:t>Potential cost of MDM investment</a:t>
            </a:r>
          </a:p>
          <a:p>
            <a:pPr>
              <a:lnSpc>
                <a:spcPct val="120000"/>
              </a:lnSpc>
            </a:pPr>
            <a:r>
              <a:rPr lang="en-US" sz="1400" dirty="0"/>
              <a:t>Estimated ROI from MDM implementation</a:t>
            </a:r>
          </a:p>
          <a:p>
            <a:pPr>
              <a:lnSpc>
                <a:spcPct val="120000"/>
              </a:lnSpc>
            </a:pPr>
            <a:r>
              <a:rPr lang="en-US" sz="1400" dirty="0"/>
              <a:t>Break-even analysis</a:t>
            </a:r>
          </a:p>
        </p:txBody>
      </p:sp>
      <p:pic>
        <p:nvPicPr>
          <p:cNvPr id="4" name="Graphic 3" descr="Postit Notes with solid fill">
            <a:extLst>
              <a:ext uri="{FF2B5EF4-FFF2-40B4-BE49-F238E27FC236}">
                <a16:creationId xmlns:a16="http://schemas.microsoft.com/office/drawing/2014/main" id="{B6AF7D84-0790-41A1-3EF9-79204A69329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150186" y="1022456"/>
            <a:ext cx="5154507" cy="5154507"/>
          </a:xfrm>
          <a:prstGeom prst="rect">
            <a:avLst/>
          </a:prstGeom>
        </p:spPr>
      </p:pic>
      <p:pic>
        <p:nvPicPr>
          <p:cNvPr id="6" name="Graphic 5" descr="Pencil with solid fill">
            <a:extLst>
              <a:ext uri="{FF2B5EF4-FFF2-40B4-BE49-F238E27FC236}">
                <a16:creationId xmlns:a16="http://schemas.microsoft.com/office/drawing/2014/main" id="{973ADC13-FDF0-5FF2-8D59-72908BBFA05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585906" y="249979"/>
            <a:ext cx="387798" cy="387798"/>
          </a:xfrm>
          <a:prstGeom prst="rect">
            <a:avLst/>
          </a:prstGeom>
        </p:spPr>
      </p:pic>
    </p:spTree>
    <p:extLst>
      <p:ext uri="{BB962C8B-B14F-4D97-AF65-F5344CB8AC3E}">
        <p14:creationId xmlns:p14="http://schemas.microsoft.com/office/powerpoint/2010/main" val="3559882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a:xfrm>
            <a:off x="838200" y="365126"/>
            <a:ext cx="10515600" cy="971306"/>
          </a:xfrm>
        </p:spPr>
        <p:txBody>
          <a:bodyPr/>
          <a:lstStyle/>
          <a:p>
            <a:r>
              <a:rPr lang="en-US" dirty="0" err="1"/>
              <a:t>TechFin</a:t>
            </a:r>
            <a:r>
              <a:rPr lang="en-US" dirty="0"/>
              <a:t> MDM Implementation Roadmap</a:t>
            </a:r>
          </a:p>
        </p:txBody>
      </p:sp>
      <p:sp>
        <p:nvSpPr>
          <p:cNvPr id="17" name="Content Placeholder 16">
            <a:extLst>
              <a:ext uri="{FF2B5EF4-FFF2-40B4-BE49-F238E27FC236}">
                <a16:creationId xmlns:a16="http://schemas.microsoft.com/office/drawing/2014/main" id="{C858C3D4-DF51-4558-9E9E-629C8A29E71D}"/>
              </a:ext>
            </a:extLst>
          </p:cNvPr>
          <p:cNvSpPr>
            <a:spLocks noGrp="1"/>
          </p:cNvSpPr>
          <p:nvPr>
            <p:ph idx="1"/>
          </p:nvPr>
        </p:nvSpPr>
        <p:spPr>
          <a:xfrm>
            <a:off x="838200" y="1551842"/>
            <a:ext cx="10515600" cy="4625121"/>
          </a:xfrm>
        </p:spPr>
        <p:txBody>
          <a:bodyPr numCol="3" spcCol="360000">
            <a:normAutofit/>
          </a:bodyPr>
          <a:lstStyle/>
          <a:p>
            <a:pPr marL="0" indent="0">
              <a:lnSpc>
                <a:spcPts val="1800"/>
              </a:lnSpc>
              <a:spcBef>
                <a:spcPts val="0"/>
              </a:spcBef>
              <a:buNone/>
            </a:pPr>
            <a:r>
              <a:rPr lang="en-US" sz="1000" b="1" dirty="0"/>
              <a:t>1. Data Assessment &amp; Audit:</a:t>
            </a:r>
          </a:p>
          <a:p>
            <a:pPr marL="0" indent="0">
              <a:lnSpc>
                <a:spcPts val="1800"/>
              </a:lnSpc>
              <a:spcBef>
                <a:spcPts val="0"/>
              </a:spcBef>
              <a:buNone/>
            </a:pPr>
            <a:r>
              <a:rPr lang="en-US" sz="1000" b="1" dirty="0"/>
              <a:t>Objective: </a:t>
            </a:r>
            <a:r>
              <a:rPr lang="en-US" sz="1000" dirty="0"/>
              <a:t>Identify existing data sources, assess data quality, and understand current data challenges.</a:t>
            </a:r>
          </a:p>
          <a:p>
            <a:pPr marL="0" indent="0">
              <a:lnSpc>
                <a:spcPts val="1800"/>
              </a:lnSpc>
              <a:spcBef>
                <a:spcPts val="0"/>
              </a:spcBef>
              <a:buNone/>
            </a:pPr>
            <a:r>
              <a:rPr lang="en-US" sz="1000" b="1" dirty="0"/>
              <a:t>Action: </a:t>
            </a:r>
            <a:r>
              <a:rPr lang="en-US" sz="1000" dirty="0"/>
              <a:t>Survey all departments, especially those handling customer data, transactions, and product information.</a:t>
            </a:r>
            <a:br>
              <a:rPr lang="en-US" sz="1000" dirty="0"/>
            </a:br>
            <a:endParaRPr lang="en-US" sz="1000" dirty="0"/>
          </a:p>
          <a:p>
            <a:pPr marL="0" indent="0">
              <a:lnSpc>
                <a:spcPts val="1800"/>
              </a:lnSpc>
              <a:spcBef>
                <a:spcPts val="0"/>
              </a:spcBef>
              <a:buNone/>
            </a:pPr>
            <a:r>
              <a:rPr lang="en-US" sz="1000" b="1" dirty="0"/>
              <a:t>2. Define Data Governance &amp; Stewardship:</a:t>
            </a:r>
          </a:p>
          <a:p>
            <a:pPr marL="0" indent="0">
              <a:lnSpc>
                <a:spcPts val="1800"/>
              </a:lnSpc>
              <a:spcBef>
                <a:spcPts val="0"/>
              </a:spcBef>
              <a:buNone/>
            </a:pPr>
            <a:r>
              <a:rPr lang="en-US" sz="1000" b="1" dirty="0"/>
              <a:t>Objective: </a:t>
            </a:r>
            <a:r>
              <a:rPr lang="en-US" sz="1000" dirty="0"/>
              <a:t>Establish clear roles and responsibilities for data management.</a:t>
            </a:r>
          </a:p>
          <a:p>
            <a:pPr marL="0" indent="0">
              <a:lnSpc>
                <a:spcPts val="1800"/>
              </a:lnSpc>
              <a:spcBef>
                <a:spcPts val="0"/>
              </a:spcBef>
              <a:buNone/>
            </a:pPr>
            <a:r>
              <a:rPr lang="en-US" sz="1000" b="1" dirty="0"/>
              <a:t>Action: </a:t>
            </a:r>
            <a:r>
              <a:rPr lang="en-US" sz="1000" dirty="0"/>
              <a:t>Appoint a data governance team, including representatives from IT, marketing, sales, and operations.</a:t>
            </a:r>
            <a:br>
              <a:rPr lang="en-US" sz="1000" dirty="0"/>
            </a:br>
            <a:endParaRPr lang="en-US" sz="1000" dirty="0"/>
          </a:p>
          <a:p>
            <a:pPr marL="0" indent="0">
              <a:lnSpc>
                <a:spcPts val="1800"/>
              </a:lnSpc>
              <a:spcBef>
                <a:spcPts val="0"/>
              </a:spcBef>
              <a:buNone/>
            </a:pPr>
            <a:r>
              <a:rPr lang="en-US" sz="1000" b="1" dirty="0"/>
              <a:t>3. MDM Solution Selection:</a:t>
            </a:r>
          </a:p>
          <a:p>
            <a:pPr marL="0" indent="0">
              <a:lnSpc>
                <a:spcPts val="1800"/>
              </a:lnSpc>
              <a:spcBef>
                <a:spcPts val="0"/>
              </a:spcBef>
              <a:buNone/>
            </a:pPr>
            <a:r>
              <a:rPr lang="en-US" sz="1000" b="1" dirty="0"/>
              <a:t>Objective: </a:t>
            </a:r>
            <a:r>
              <a:rPr lang="en-US" sz="1000" dirty="0"/>
              <a:t>Choose an MDM solution tailored to FinTech needs.</a:t>
            </a:r>
          </a:p>
          <a:p>
            <a:pPr marL="0" indent="0">
              <a:lnSpc>
                <a:spcPts val="1800"/>
              </a:lnSpc>
              <a:spcBef>
                <a:spcPts val="0"/>
              </a:spcBef>
              <a:buNone/>
            </a:pPr>
            <a:r>
              <a:rPr lang="en-US" sz="1000" b="1" dirty="0"/>
              <a:t>Action: </a:t>
            </a:r>
            <a:r>
              <a:rPr lang="en-US" sz="1000" dirty="0"/>
              <a:t>Evaluate solutions based on scalability, integration capabilities, and support for regulatory compliance.</a:t>
            </a:r>
          </a:p>
          <a:p>
            <a:pPr marL="0" indent="0">
              <a:lnSpc>
                <a:spcPts val="1800"/>
              </a:lnSpc>
              <a:spcBef>
                <a:spcPts val="0"/>
              </a:spcBef>
              <a:buNone/>
            </a:pPr>
            <a:br>
              <a:rPr lang="en-US" sz="1000" b="1" dirty="0"/>
            </a:br>
            <a:r>
              <a:rPr lang="en-US" sz="1000" b="1" dirty="0"/>
              <a:t>4. Data Integration &amp; Consolidation:</a:t>
            </a:r>
          </a:p>
          <a:p>
            <a:pPr marL="0" indent="0">
              <a:lnSpc>
                <a:spcPts val="1800"/>
              </a:lnSpc>
              <a:spcBef>
                <a:spcPts val="0"/>
              </a:spcBef>
              <a:buNone/>
            </a:pPr>
            <a:r>
              <a:rPr lang="en-US" sz="1000" b="1" dirty="0"/>
              <a:t>Objective: </a:t>
            </a:r>
            <a:r>
              <a:rPr lang="en-US" sz="1000" dirty="0"/>
              <a:t>Merge data from acquisitions, legacy systems, and different product lines.</a:t>
            </a:r>
          </a:p>
          <a:p>
            <a:pPr marL="0" indent="0">
              <a:lnSpc>
                <a:spcPts val="1800"/>
              </a:lnSpc>
              <a:spcBef>
                <a:spcPts val="0"/>
              </a:spcBef>
              <a:buNone/>
            </a:pPr>
            <a:r>
              <a:rPr lang="en-US" sz="1000" b="1" dirty="0"/>
              <a:t>Action: </a:t>
            </a:r>
            <a:r>
              <a:rPr lang="en-US" sz="1000" dirty="0"/>
              <a:t>Use MDM tools to deduplicate, cleanse, and integrate data into a centralized repository.</a:t>
            </a:r>
            <a:br>
              <a:rPr lang="en-US" sz="1000" dirty="0"/>
            </a:br>
            <a:endParaRPr lang="en-US" sz="1000" dirty="0"/>
          </a:p>
          <a:p>
            <a:pPr marL="0" indent="0">
              <a:lnSpc>
                <a:spcPts val="1800"/>
              </a:lnSpc>
              <a:spcBef>
                <a:spcPts val="0"/>
              </a:spcBef>
              <a:buNone/>
            </a:pPr>
            <a:r>
              <a:rPr lang="en-US" sz="1000" b="1" dirty="0"/>
              <a:t>5. Data Quality Improvement:</a:t>
            </a:r>
          </a:p>
          <a:p>
            <a:pPr marL="0" indent="0">
              <a:lnSpc>
                <a:spcPts val="1800"/>
              </a:lnSpc>
              <a:spcBef>
                <a:spcPts val="0"/>
              </a:spcBef>
              <a:buNone/>
            </a:pPr>
            <a:r>
              <a:rPr lang="en-US" sz="1000" b="1" dirty="0"/>
              <a:t>Objective: </a:t>
            </a:r>
            <a:r>
              <a:rPr lang="en-US" sz="1000" dirty="0"/>
              <a:t>Enhance the accuracy, consistency, and reliability of data.</a:t>
            </a:r>
          </a:p>
          <a:p>
            <a:pPr marL="0" indent="0">
              <a:lnSpc>
                <a:spcPts val="1800"/>
              </a:lnSpc>
              <a:spcBef>
                <a:spcPts val="0"/>
              </a:spcBef>
              <a:buNone/>
            </a:pPr>
            <a:r>
              <a:rPr lang="en-US" sz="1000" b="1" dirty="0"/>
              <a:t>Action: </a:t>
            </a:r>
            <a:r>
              <a:rPr lang="en-US" sz="1000" dirty="0"/>
              <a:t>Implement data validation rules, correct inaccuracies, and regularly review data quality metrics.</a:t>
            </a:r>
            <a:br>
              <a:rPr lang="en-US" sz="1000" dirty="0"/>
            </a:br>
            <a:endParaRPr lang="en-US" sz="1000" dirty="0"/>
          </a:p>
          <a:p>
            <a:pPr marL="0" indent="0">
              <a:lnSpc>
                <a:spcPts val="1800"/>
              </a:lnSpc>
              <a:spcBef>
                <a:spcPts val="0"/>
              </a:spcBef>
              <a:buNone/>
            </a:pPr>
            <a:r>
              <a:rPr lang="en-US" sz="1000" b="1" dirty="0"/>
              <a:t>6. Implement Data Security &amp; Compliance Measures:</a:t>
            </a:r>
          </a:p>
          <a:p>
            <a:pPr marL="0" indent="0">
              <a:lnSpc>
                <a:spcPts val="1800"/>
              </a:lnSpc>
              <a:spcBef>
                <a:spcPts val="0"/>
              </a:spcBef>
              <a:buNone/>
            </a:pPr>
            <a:r>
              <a:rPr lang="en-US" sz="1000" b="1" dirty="0"/>
              <a:t>Objective: </a:t>
            </a:r>
            <a:r>
              <a:rPr lang="en-US" sz="1000" dirty="0"/>
              <a:t>Ensure data protection and meet regulatory standards.</a:t>
            </a:r>
          </a:p>
          <a:p>
            <a:pPr marL="0" indent="0">
              <a:lnSpc>
                <a:spcPts val="1800"/>
              </a:lnSpc>
              <a:spcBef>
                <a:spcPts val="0"/>
              </a:spcBef>
              <a:buNone/>
            </a:pPr>
            <a:r>
              <a:rPr lang="en-US" sz="1000" b="1" dirty="0"/>
              <a:t>Action: </a:t>
            </a:r>
            <a:r>
              <a:rPr lang="en-US" sz="1000" dirty="0"/>
              <a:t>Integrate with security solutions, conduct regular audits, and stay updated with FinTech regulations.</a:t>
            </a:r>
            <a:br>
              <a:rPr lang="en-US" sz="1000" dirty="0"/>
            </a:br>
            <a:endParaRPr lang="en-US" sz="1000" dirty="0"/>
          </a:p>
          <a:p>
            <a:pPr marL="0" indent="0">
              <a:lnSpc>
                <a:spcPts val="1800"/>
              </a:lnSpc>
              <a:spcBef>
                <a:spcPts val="0"/>
              </a:spcBef>
              <a:buNone/>
            </a:pPr>
            <a:r>
              <a:rPr lang="en-US" sz="1000" b="1" dirty="0"/>
              <a:t>7. Continuous Monitoring &amp; Maintenance:</a:t>
            </a:r>
          </a:p>
          <a:p>
            <a:pPr marL="0" indent="0">
              <a:lnSpc>
                <a:spcPts val="1800"/>
              </a:lnSpc>
              <a:spcBef>
                <a:spcPts val="0"/>
              </a:spcBef>
              <a:buNone/>
            </a:pPr>
            <a:r>
              <a:rPr lang="en-US" sz="1000" b="1" dirty="0"/>
              <a:t>Objective: </a:t>
            </a:r>
            <a:r>
              <a:rPr lang="en-US" sz="1000" dirty="0"/>
              <a:t>Keep the MDM system updated and relevant.</a:t>
            </a:r>
          </a:p>
          <a:p>
            <a:pPr marL="0" indent="0">
              <a:lnSpc>
                <a:spcPts val="1800"/>
              </a:lnSpc>
              <a:spcBef>
                <a:spcPts val="0"/>
              </a:spcBef>
              <a:buNone/>
            </a:pPr>
            <a:r>
              <a:rPr lang="en-US" sz="1000" b="1" dirty="0"/>
              <a:t>Action: </a:t>
            </a:r>
            <a:r>
              <a:rPr lang="en-US" sz="1000" dirty="0"/>
              <a:t>Regularly review data processes, train staff on new features, and adapt to changing business needs.</a:t>
            </a:r>
            <a:br>
              <a:rPr lang="en-US" sz="1000" dirty="0"/>
            </a:br>
            <a:endParaRPr lang="en-US" sz="1000" dirty="0"/>
          </a:p>
          <a:p>
            <a:pPr marL="0" indent="0">
              <a:lnSpc>
                <a:spcPts val="1800"/>
              </a:lnSpc>
              <a:spcBef>
                <a:spcPts val="0"/>
              </a:spcBef>
              <a:buNone/>
            </a:pPr>
            <a:r>
              <a:rPr lang="en-US" sz="1000" b="1" dirty="0"/>
              <a:t>8. Feedback &amp; Iteration:</a:t>
            </a:r>
          </a:p>
          <a:p>
            <a:pPr marL="0" indent="0">
              <a:lnSpc>
                <a:spcPts val="1800"/>
              </a:lnSpc>
              <a:spcBef>
                <a:spcPts val="0"/>
              </a:spcBef>
              <a:buNone/>
            </a:pPr>
            <a:r>
              <a:rPr lang="en-US" sz="1000" b="1" dirty="0"/>
              <a:t>Objective: </a:t>
            </a:r>
            <a:r>
              <a:rPr lang="en-US" sz="1000" dirty="0"/>
              <a:t>Continuously improve the MDM system based on feedback.</a:t>
            </a:r>
          </a:p>
          <a:p>
            <a:pPr marL="0" indent="0">
              <a:lnSpc>
                <a:spcPts val="1800"/>
              </a:lnSpc>
              <a:spcBef>
                <a:spcPts val="0"/>
              </a:spcBef>
              <a:buNone/>
            </a:pPr>
            <a:r>
              <a:rPr lang="en-US" sz="1000" b="1" dirty="0"/>
              <a:t>Action: </a:t>
            </a:r>
            <a:r>
              <a:rPr lang="en-US" sz="1000" dirty="0"/>
              <a:t>Collect feedback from users, analyze system performance, and make necessary adjustments.</a:t>
            </a:r>
          </a:p>
        </p:txBody>
      </p:sp>
    </p:spTree>
    <p:extLst>
      <p:ext uri="{BB962C8B-B14F-4D97-AF65-F5344CB8AC3E}">
        <p14:creationId xmlns:p14="http://schemas.microsoft.com/office/powerpoint/2010/main" val="509301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EBF3FB"/>
        </a:solidFill>
        <a:effectLst/>
      </p:bgPr>
    </p:bg>
    <p:spTree>
      <p:nvGrpSpPr>
        <p:cNvPr id="1" name=""/>
        <p:cNvGrpSpPr/>
        <p:nvPr/>
      </p:nvGrpSpPr>
      <p:grpSpPr>
        <a:xfrm>
          <a:off x="0" y="0"/>
          <a:ext cx="0" cy="0"/>
          <a:chOff x="0" y="0"/>
          <a:chExt cx="0" cy="0"/>
        </a:xfrm>
      </p:grpSpPr>
      <p:pic>
        <p:nvPicPr>
          <p:cNvPr id="4" name="Graphic 3" descr="Postit Notes with solid fill">
            <a:extLst>
              <a:ext uri="{FF2B5EF4-FFF2-40B4-BE49-F238E27FC236}">
                <a16:creationId xmlns:a16="http://schemas.microsoft.com/office/drawing/2014/main" id="{FC9110C3-BD4D-209F-E25E-D3F090CD4A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50186" y="1022456"/>
            <a:ext cx="5154507" cy="5154507"/>
          </a:xfrm>
          <a:prstGeom prst="rect">
            <a:avLst/>
          </a:prstGeom>
        </p:spPr>
      </p:pic>
      <p:sp>
        <p:nvSpPr>
          <p:cNvPr id="2" name="Title 1">
            <a:extLst>
              <a:ext uri="{FF2B5EF4-FFF2-40B4-BE49-F238E27FC236}">
                <a16:creationId xmlns:a16="http://schemas.microsoft.com/office/drawing/2014/main" id="{43C68B21-D15C-4F55-9740-37A946FB7770}"/>
              </a:ext>
            </a:extLst>
          </p:cNvPr>
          <p:cNvSpPr>
            <a:spLocks noGrp="1" noRot="1" noMove="1" noResize="1" noEditPoints="1" noAdjustHandles="1" noChangeArrowheads="1" noChangeShapeType="1"/>
          </p:cNvSpPr>
          <p:nvPr>
            <p:ph type="title"/>
          </p:nvPr>
        </p:nvSpPr>
        <p:spPr>
          <a:xfrm>
            <a:off x="533400" y="377318"/>
            <a:ext cx="10515600" cy="971306"/>
          </a:xfrm>
        </p:spPr>
        <p:txBody>
          <a:bodyPr/>
          <a:lstStyle/>
          <a:p>
            <a:r>
              <a:rPr lang="en-US" i="1" dirty="0">
                <a:latin typeface="+mn-lt"/>
              </a:rPr>
              <a:t>MDM Implementation Roadmap Notes</a:t>
            </a:r>
          </a:p>
        </p:txBody>
      </p:sp>
      <p:sp>
        <p:nvSpPr>
          <p:cNvPr id="17" name="Content Placeholder 16">
            <a:extLst>
              <a:ext uri="{FF2B5EF4-FFF2-40B4-BE49-F238E27FC236}">
                <a16:creationId xmlns:a16="http://schemas.microsoft.com/office/drawing/2014/main" id="{C858C3D4-DF51-4558-9E9E-629C8A29E71D}"/>
              </a:ext>
            </a:extLst>
          </p:cNvPr>
          <p:cNvSpPr>
            <a:spLocks noGrp="1" noRot="1" noMove="1" noResize="1" noEditPoints="1" noAdjustHandles="1" noChangeArrowheads="1" noChangeShapeType="1"/>
          </p:cNvSpPr>
          <p:nvPr>
            <p:ph idx="1"/>
          </p:nvPr>
        </p:nvSpPr>
        <p:spPr>
          <a:xfrm>
            <a:off x="521208" y="1807875"/>
            <a:ext cx="10527792" cy="4080861"/>
          </a:xfrm>
        </p:spPr>
        <p:txBody>
          <a:bodyPr numCol="2" spcCol="360000">
            <a:normAutofit/>
          </a:bodyPr>
          <a:lstStyle/>
          <a:p>
            <a:pPr>
              <a:lnSpc>
                <a:spcPct val="120000"/>
              </a:lnSpc>
            </a:pPr>
            <a:r>
              <a:rPr lang="en-US" sz="1400" b="1" dirty="0"/>
              <a:t>Customize to Your Business: </a:t>
            </a:r>
            <a:r>
              <a:rPr lang="en-US" sz="1400" dirty="0"/>
              <a:t>While this roadmap provides a general guideline, tailor each step to your company's specific challenges and goals.</a:t>
            </a:r>
          </a:p>
          <a:p>
            <a:pPr>
              <a:lnSpc>
                <a:spcPct val="120000"/>
              </a:lnSpc>
            </a:pPr>
            <a:endParaRPr lang="en-US" sz="1400" dirty="0"/>
          </a:p>
          <a:p>
            <a:pPr>
              <a:lnSpc>
                <a:spcPct val="120000"/>
              </a:lnSpc>
            </a:pPr>
            <a:r>
              <a:rPr lang="en-US" sz="1400" b="1" dirty="0"/>
              <a:t>Prioritize Steps: </a:t>
            </a:r>
            <a:r>
              <a:rPr lang="en-US" sz="1400" dirty="0"/>
              <a:t>Depending on your current state, some steps might need more emphasis than others. For instance, if data security is a significant concern, you might want to move that up the list.</a:t>
            </a:r>
          </a:p>
          <a:p>
            <a:pPr>
              <a:lnSpc>
                <a:spcPct val="120000"/>
              </a:lnSpc>
            </a:pPr>
            <a:endParaRPr lang="en-US" sz="1400" dirty="0"/>
          </a:p>
          <a:p>
            <a:pPr>
              <a:lnSpc>
                <a:spcPct val="120000"/>
              </a:lnSpc>
            </a:pPr>
            <a:r>
              <a:rPr lang="en-US" sz="1400" b="1" dirty="0"/>
              <a:t>Timeline: </a:t>
            </a:r>
            <a:r>
              <a:rPr lang="en-US" sz="1400" dirty="0"/>
              <a:t>Attach tentative timelines to each step. This will give stakeholders a clearer picture of the implementation journey.</a:t>
            </a:r>
          </a:p>
          <a:p>
            <a:pPr marL="0" indent="0">
              <a:lnSpc>
                <a:spcPct val="120000"/>
              </a:lnSpc>
              <a:buNone/>
            </a:pPr>
            <a:endParaRPr lang="en-US" sz="1400" dirty="0"/>
          </a:p>
          <a:p>
            <a:pPr>
              <a:lnSpc>
                <a:spcPct val="120000"/>
              </a:lnSpc>
            </a:pPr>
            <a:r>
              <a:rPr lang="en-US" sz="1400" b="1" dirty="0"/>
              <a:t>Stakeholder Involvement: </a:t>
            </a:r>
            <a:r>
              <a:rPr lang="en-US" sz="1400" dirty="0"/>
              <a:t>Highlight which departments or teams will be involved in each step. This promotes cross-functional collaboration.</a:t>
            </a:r>
          </a:p>
          <a:p>
            <a:pPr>
              <a:lnSpc>
                <a:spcPct val="120000"/>
              </a:lnSpc>
            </a:pPr>
            <a:endParaRPr lang="en-US" sz="1400" dirty="0"/>
          </a:p>
          <a:p>
            <a:pPr>
              <a:lnSpc>
                <a:spcPct val="120000"/>
              </a:lnSpc>
            </a:pPr>
            <a:r>
              <a:rPr lang="en-US" sz="1400" b="1" dirty="0"/>
              <a:t>Tools &amp; Resources: </a:t>
            </a:r>
            <a:r>
              <a:rPr lang="en-US" sz="1400" dirty="0"/>
              <a:t>If you've already identified specific tools or external consultants for certain steps, mention them. This adds a layer of specificity and shows preparedness.</a:t>
            </a:r>
          </a:p>
          <a:p>
            <a:pPr>
              <a:lnSpc>
                <a:spcPct val="120000"/>
              </a:lnSpc>
            </a:pPr>
            <a:endParaRPr lang="en-US" sz="1400" dirty="0"/>
          </a:p>
          <a:p>
            <a:pPr>
              <a:lnSpc>
                <a:spcPct val="120000"/>
              </a:lnSpc>
            </a:pPr>
            <a:r>
              <a:rPr lang="en-US" sz="1400" b="1" dirty="0"/>
              <a:t>Potential Challenges: </a:t>
            </a:r>
            <a:r>
              <a:rPr lang="en-US" sz="1400" dirty="0"/>
              <a:t>For each step, consider noting down potential roadblocks or challenges and how you plan to address them. This shows foresight and proactive planning.</a:t>
            </a:r>
          </a:p>
        </p:txBody>
      </p:sp>
      <p:pic>
        <p:nvPicPr>
          <p:cNvPr id="5" name="Picture 16">
            <a:extLst>
              <a:ext uri="{FF2B5EF4-FFF2-40B4-BE49-F238E27FC236}">
                <a16:creationId xmlns:a16="http://schemas.microsoft.com/office/drawing/2014/main" id="{CCBFC5CD-D9B0-E32C-231E-288F0109F4FE}"/>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838201" y="6000382"/>
            <a:ext cx="896654" cy="286075"/>
          </a:xfrm>
          <a:prstGeom prst="rect">
            <a:avLst/>
          </a:prstGeom>
        </p:spPr>
      </p:pic>
      <p:pic>
        <p:nvPicPr>
          <p:cNvPr id="6" name="Graphic 5" descr="Pencil with solid fill">
            <a:extLst>
              <a:ext uri="{FF2B5EF4-FFF2-40B4-BE49-F238E27FC236}">
                <a16:creationId xmlns:a16="http://schemas.microsoft.com/office/drawing/2014/main" id="{731701B8-29FF-74EF-1484-21F33354CA3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585906" y="249979"/>
            <a:ext cx="387798" cy="387798"/>
          </a:xfrm>
          <a:prstGeom prst="rect">
            <a:avLst/>
          </a:prstGeom>
        </p:spPr>
      </p:pic>
    </p:spTree>
    <p:extLst>
      <p:ext uri="{BB962C8B-B14F-4D97-AF65-F5344CB8AC3E}">
        <p14:creationId xmlns:p14="http://schemas.microsoft.com/office/powerpoint/2010/main" val="35519944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a:xfrm>
            <a:off x="838200" y="365126"/>
            <a:ext cx="10515600" cy="971306"/>
          </a:xfrm>
        </p:spPr>
        <p:txBody>
          <a:bodyPr/>
          <a:lstStyle/>
          <a:p>
            <a:r>
              <a:rPr lang="en-US" dirty="0"/>
              <a:t>Stakeholder Roles &amp; Responsibilities</a:t>
            </a:r>
          </a:p>
        </p:txBody>
      </p:sp>
      <p:sp>
        <p:nvSpPr>
          <p:cNvPr id="17" name="Content Placeholder 16">
            <a:extLst>
              <a:ext uri="{FF2B5EF4-FFF2-40B4-BE49-F238E27FC236}">
                <a16:creationId xmlns:a16="http://schemas.microsoft.com/office/drawing/2014/main" id="{C858C3D4-DF51-4558-9E9E-629C8A29E71D}"/>
              </a:ext>
            </a:extLst>
          </p:cNvPr>
          <p:cNvSpPr>
            <a:spLocks noGrp="1"/>
          </p:cNvSpPr>
          <p:nvPr>
            <p:ph idx="1"/>
          </p:nvPr>
        </p:nvSpPr>
        <p:spPr>
          <a:xfrm>
            <a:off x="838200" y="2121535"/>
            <a:ext cx="10515600" cy="3581612"/>
          </a:xfrm>
        </p:spPr>
        <p:txBody>
          <a:bodyPr numCol="2" spcCol="360000">
            <a:normAutofit fontScale="92500"/>
          </a:bodyPr>
          <a:lstStyle/>
          <a:p>
            <a:pPr marL="0" indent="0">
              <a:spcBef>
                <a:spcPts val="0"/>
              </a:spcBef>
              <a:buNone/>
            </a:pPr>
            <a:r>
              <a:rPr lang="en-US" sz="1200" b="1" dirty="0"/>
              <a:t>1. Executive Leadership:</a:t>
            </a:r>
          </a:p>
          <a:p>
            <a:pPr marL="0" indent="0">
              <a:spcBef>
                <a:spcPts val="0"/>
              </a:spcBef>
              <a:buNone/>
            </a:pPr>
            <a:r>
              <a:rPr lang="en-US" sz="1200" b="1" dirty="0"/>
              <a:t>Role: </a:t>
            </a:r>
            <a:r>
              <a:rPr lang="en-US" sz="1200" dirty="0"/>
              <a:t>Visionary &amp; Sponsor</a:t>
            </a:r>
          </a:p>
          <a:p>
            <a:pPr marL="0" indent="0">
              <a:spcBef>
                <a:spcPts val="0"/>
              </a:spcBef>
              <a:buNone/>
            </a:pPr>
            <a:r>
              <a:rPr lang="en-US" sz="1200" b="1" dirty="0"/>
              <a:t>Responsibilities:</a:t>
            </a:r>
          </a:p>
          <a:p>
            <a:pPr>
              <a:spcBef>
                <a:spcPts val="0"/>
              </a:spcBef>
            </a:pPr>
            <a:r>
              <a:rPr lang="en-US" sz="1200" dirty="0"/>
              <a:t>Set the strategic direction for the MDM initiative.</a:t>
            </a:r>
          </a:p>
          <a:p>
            <a:pPr>
              <a:spcBef>
                <a:spcPts val="0"/>
              </a:spcBef>
            </a:pPr>
            <a:r>
              <a:rPr lang="en-US" sz="1200" dirty="0"/>
              <a:t>Secure budget and resources.</a:t>
            </a:r>
          </a:p>
          <a:p>
            <a:pPr>
              <a:spcBef>
                <a:spcPts val="0"/>
              </a:spcBef>
            </a:pPr>
            <a:r>
              <a:rPr lang="en-US" sz="1200" dirty="0"/>
              <a:t>Champion the importance of data management across the organization.</a:t>
            </a:r>
          </a:p>
          <a:p>
            <a:pPr marL="0" indent="0">
              <a:spcBef>
                <a:spcPts val="0"/>
              </a:spcBef>
              <a:buNone/>
            </a:pPr>
            <a:endParaRPr lang="en-US" sz="1200" dirty="0"/>
          </a:p>
          <a:p>
            <a:pPr marL="0" indent="0">
              <a:spcBef>
                <a:spcPts val="0"/>
              </a:spcBef>
              <a:buNone/>
            </a:pPr>
            <a:r>
              <a:rPr lang="en-US" sz="1200" b="1" dirty="0"/>
              <a:t>2. Data Governance Council:</a:t>
            </a:r>
          </a:p>
          <a:p>
            <a:pPr marL="0" indent="0">
              <a:spcBef>
                <a:spcPts val="0"/>
              </a:spcBef>
              <a:buNone/>
            </a:pPr>
            <a:r>
              <a:rPr lang="en-US" sz="1200" b="1" dirty="0"/>
              <a:t>Role: </a:t>
            </a:r>
            <a:r>
              <a:rPr lang="en-US" sz="1200" dirty="0"/>
              <a:t>Decision-makers &amp; Policy Setters</a:t>
            </a:r>
          </a:p>
          <a:p>
            <a:pPr marL="0" indent="0">
              <a:spcBef>
                <a:spcPts val="0"/>
              </a:spcBef>
              <a:buNone/>
            </a:pPr>
            <a:r>
              <a:rPr lang="en-US" sz="1200" b="1" dirty="0"/>
              <a:t>Responsibilities:</a:t>
            </a:r>
          </a:p>
          <a:p>
            <a:pPr>
              <a:spcBef>
                <a:spcPts val="0"/>
              </a:spcBef>
            </a:pPr>
            <a:r>
              <a:rPr lang="en-US" sz="1200" dirty="0"/>
              <a:t>Define data standards, policies, and procedures.</a:t>
            </a:r>
          </a:p>
          <a:p>
            <a:pPr>
              <a:spcBef>
                <a:spcPts val="0"/>
              </a:spcBef>
            </a:pPr>
            <a:r>
              <a:rPr lang="en-US" sz="1200" dirty="0"/>
              <a:t>Prioritize data-related projects.</a:t>
            </a:r>
          </a:p>
          <a:p>
            <a:pPr>
              <a:spcBef>
                <a:spcPts val="0"/>
              </a:spcBef>
            </a:pPr>
            <a:r>
              <a:rPr lang="en-US" sz="1200" dirty="0"/>
              <a:t>Resolve data-related issues and conflicts.</a:t>
            </a:r>
          </a:p>
          <a:p>
            <a:pPr marL="0" indent="0">
              <a:spcBef>
                <a:spcPts val="0"/>
              </a:spcBef>
              <a:buNone/>
            </a:pPr>
            <a:r>
              <a:rPr lang="en-US" sz="1200" b="1" dirty="0"/>
              <a:t>3. IT Department:</a:t>
            </a:r>
          </a:p>
          <a:p>
            <a:pPr marL="0" indent="0">
              <a:spcBef>
                <a:spcPts val="0"/>
              </a:spcBef>
              <a:buNone/>
            </a:pPr>
            <a:r>
              <a:rPr lang="en-US" sz="1200" b="1" dirty="0"/>
              <a:t>Role: </a:t>
            </a:r>
            <a:r>
              <a:rPr lang="en-US" sz="1200" dirty="0"/>
              <a:t>System Implementers &amp; Maintainers</a:t>
            </a:r>
          </a:p>
          <a:p>
            <a:pPr marL="0" indent="0">
              <a:spcBef>
                <a:spcPts val="0"/>
              </a:spcBef>
              <a:buNone/>
            </a:pPr>
            <a:r>
              <a:rPr lang="en-US" sz="1200" b="1" dirty="0"/>
              <a:t>Responsibilities:</a:t>
            </a:r>
          </a:p>
          <a:p>
            <a:pPr>
              <a:spcBef>
                <a:spcPts val="0"/>
              </a:spcBef>
            </a:pPr>
            <a:r>
              <a:rPr lang="en-US" sz="1200" dirty="0"/>
              <a:t>Deploy and maintain the MDM solution.</a:t>
            </a:r>
          </a:p>
          <a:p>
            <a:pPr>
              <a:spcBef>
                <a:spcPts val="0"/>
              </a:spcBef>
            </a:pPr>
            <a:r>
              <a:rPr lang="en-US" sz="1200" dirty="0"/>
              <a:t>Ensure system integration and data security.</a:t>
            </a:r>
          </a:p>
          <a:p>
            <a:pPr>
              <a:spcBef>
                <a:spcPts val="0"/>
              </a:spcBef>
            </a:pPr>
            <a:r>
              <a:rPr lang="en-US" sz="1200" dirty="0"/>
              <a:t>Provide technical support to users.</a:t>
            </a:r>
          </a:p>
          <a:p>
            <a:pPr marL="0" indent="0">
              <a:spcBef>
                <a:spcPts val="0"/>
              </a:spcBef>
              <a:buNone/>
            </a:pPr>
            <a:endParaRPr lang="en-US" sz="1200" dirty="0"/>
          </a:p>
          <a:p>
            <a:pPr marL="0" indent="0">
              <a:spcBef>
                <a:spcPts val="0"/>
              </a:spcBef>
              <a:buNone/>
            </a:pPr>
            <a:r>
              <a:rPr lang="en-US" sz="1200" b="1" dirty="0"/>
              <a:t>4. Data Stewards:</a:t>
            </a:r>
          </a:p>
          <a:p>
            <a:pPr marL="0" indent="0">
              <a:spcBef>
                <a:spcPts val="0"/>
              </a:spcBef>
              <a:buNone/>
            </a:pPr>
            <a:r>
              <a:rPr lang="en-US" sz="1200" b="1" dirty="0"/>
              <a:t>Role: </a:t>
            </a:r>
            <a:r>
              <a:rPr lang="en-US" sz="1200" dirty="0"/>
              <a:t>Data Quality Gatekeepers</a:t>
            </a:r>
          </a:p>
          <a:p>
            <a:pPr marL="0" indent="0">
              <a:spcBef>
                <a:spcPts val="0"/>
              </a:spcBef>
              <a:buNone/>
            </a:pPr>
            <a:r>
              <a:rPr lang="en-US" sz="1200" b="1" dirty="0"/>
              <a:t>Responsibilities:</a:t>
            </a:r>
          </a:p>
          <a:p>
            <a:pPr>
              <a:spcBef>
                <a:spcPts val="0"/>
              </a:spcBef>
            </a:pPr>
            <a:r>
              <a:rPr lang="en-US" sz="1200" dirty="0"/>
              <a:t>Monitor and improve data quality.</a:t>
            </a:r>
          </a:p>
          <a:p>
            <a:pPr>
              <a:spcBef>
                <a:spcPts val="0"/>
              </a:spcBef>
            </a:pPr>
            <a:r>
              <a:rPr lang="en-US" sz="1200" dirty="0"/>
              <a:t>Validate and approve data changes.</a:t>
            </a:r>
          </a:p>
          <a:p>
            <a:pPr>
              <a:spcBef>
                <a:spcPts val="0"/>
              </a:spcBef>
            </a:pPr>
            <a:r>
              <a:rPr lang="en-US" sz="1200" dirty="0"/>
              <a:t>Liaise between business units and IT for data-related needs.</a:t>
            </a:r>
          </a:p>
        </p:txBody>
      </p:sp>
    </p:spTree>
    <p:extLst>
      <p:ext uri="{BB962C8B-B14F-4D97-AF65-F5344CB8AC3E}">
        <p14:creationId xmlns:p14="http://schemas.microsoft.com/office/powerpoint/2010/main" val="180346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EBF3FB"/>
        </a:solidFill>
        <a:effectLst/>
      </p:bgPr>
    </p:bg>
    <p:spTree>
      <p:nvGrpSpPr>
        <p:cNvPr id="1" name=""/>
        <p:cNvGrpSpPr/>
        <p:nvPr/>
      </p:nvGrpSpPr>
      <p:grpSpPr>
        <a:xfrm>
          <a:off x="0" y="0"/>
          <a:ext cx="0" cy="0"/>
          <a:chOff x="0" y="0"/>
          <a:chExt cx="0" cy="0"/>
        </a:xfrm>
      </p:grpSpPr>
      <p:pic>
        <p:nvPicPr>
          <p:cNvPr id="4" name="Graphic 3" descr="Postit Notes with solid fill">
            <a:extLst>
              <a:ext uri="{FF2B5EF4-FFF2-40B4-BE49-F238E27FC236}">
                <a16:creationId xmlns:a16="http://schemas.microsoft.com/office/drawing/2014/main" id="{AF316DE3-8BC6-A2ED-B25B-367F5E12F29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50186" y="1022456"/>
            <a:ext cx="5154507" cy="5154507"/>
          </a:xfrm>
          <a:prstGeom prst="rect">
            <a:avLst/>
          </a:prstGeom>
        </p:spPr>
      </p:pic>
      <p:sp>
        <p:nvSpPr>
          <p:cNvPr id="2" name="Title 1">
            <a:extLst>
              <a:ext uri="{FF2B5EF4-FFF2-40B4-BE49-F238E27FC236}">
                <a16:creationId xmlns:a16="http://schemas.microsoft.com/office/drawing/2014/main" id="{43C68B21-D15C-4F55-9740-37A946FB7770}"/>
              </a:ext>
            </a:extLst>
          </p:cNvPr>
          <p:cNvSpPr>
            <a:spLocks noGrp="1" noRot="1" noMove="1" noResize="1" noEditPoints="1" noAdjustHandles="1" noChangeArrowheads="1" noChangeShapeType="1"/>
          </p:cNvSpPr>
          <p:nvPr>
            <p:ph type="title"/>
          </p:nvPr>
        </p:nvSpPr>
        <p:spPr>
          <a:xfrm>
            <a:off x="584662" y="450470"/>
            <a:ext cx="9559636" cy="971306"/>
          </a:xfrm>
        </p:spPr>
        <p:txBody>
          <a:bodyPr/>
          <a:lstStyle/>
          <a:p>
            <a:r>
              <a:rPr lang="en-US" i="1" dirty="0">
                <a:latin typeface="+mn-lt"/>
              </a:rPr>
              <a:t>Stakeholder Roles &amp; Responsibilities Notes</a:t>
            </a:r>
          </a:p>
        </p:txBody>
      </p:sp>
      <p:sp>
        <p:nvSpPr>
          <p:cNvPr id="17" name="Content Placeholder 16">
            <a:extLst>
              <a:ext uri="{FF2B5EF4-FFF2-40B4-BE49-F238E27FC236}">
                <a16:creationId xmlns:a16="http://schemas.microsoft.com/office/drawing/2014/main" id="{C858C3D4-DF51-4558-9E9E-629C8A29E71D}"/>
              </a:ext>
            </a:extLst>
          </p:cNvPr>
          <p:cNvSpPr>
            <a:spLocks noGrp="1" noRot="1" noMove="1" noResize="1" noEditPoints="1" noAdjustHandles="1" noChangeArrowheads="1" noChangeShapeType="1"/>
          </p:cNvSpPr>
          <p:nvPr>
            <p:ph idx="1"/>
          </p:nvPr>
        </p:nvSpPr>
        <p:spPr>
          <a:xfrm>
            <a:off x="622762" y="1673762"/>
            <a:ext cx="10520306" cy="4056478"/>
          </a:xfrm>
        </p:spPr>
        <p:txBody>
          <a:bodyPr numCol="2" spcCol="360000">
            <a:normAutofit/>
          </a:bodyPr>
          <a:lstStyle/>
          <a:p>
            <a:pPr>
              <a:lnSpc>
                <a:spcPct val="120000"/>
              </a:lnSpc>
            </a:pPr>
            <a:r>
              <a:rPr lang="en-US" sz="1400" b="1" dirty="0"/>
              <a:t>Customize to Your Business: </a:t>
            </a:r>
            <a:r>
              <a:rPr lang="en-US" sz="1400" dirty="0"/>
              <a:t>While this roadmap provides a general guideline, tailor each step to your company's specific challenges and goals.</a:t>
            </a:r>
          </a:p>
          <a:p>
            <a:pPr>
              <a:lnSpc>
                <a:spcPct val="120000"/>
              </a:lnSpc>
            </a:pPr>
            <a:endParaRPr lang="en-US" sz="1400" b="1" dirty="0"/>
          </a:p>
          <a:p>
            <a:pPr>
              <a:lnSpc>
                <a:spcPct val="120000"/>
              </a:lnSpc>
            </a:pPr>
            <a:r>
              <a:rPr lang="en-US" sz="1400" b="1" dirty="0"/>
              <a:t>Prioritize Steps: </a:t>
            </a:r>
            <a:r>
              <a:rPr lang="en-US" sz="1400" dirty="0"/>
              <a:t>Depending on your current state, some steps might need more emphasis than others. For instance, if data security is a significant concern, you might want to move that up the list.</a:t>
            </a:r>
          </a:p>
          <a:p>
            <a:pPr>
              <a:lnSpc>
                <a:spcPct val="120000"/>
              </a:lnSpc>
            </a:pPr>
            <a:endParaRPr lang="en-US" sz="1400" b="1" dirty="0"/>
          </a:p>
          <a:p>
            <a:pPr>
              <a:lnSpc>
                <a:spcPct val="120000"/>
              </a:lnSpc>
            </a:pPr>
            <a:r>
              <a:rPr lang="en-US" sz="1400" b="1" dirty="0"/>
              <a:t>Timeline: </a:t>
            </a:r>
            <a:r>
              <a:rPr lang="en-US" sz="1400" dirty="0"/>
              <a:t>Attach tentative timelines to each step. This will give stakeholders a clearer picture of the implementation journey.</a:t>
            </a:r>
          </a:p>
          <a:p>
            <a:pPr>
              <a:lnSpc>
                <a:spcPct val="120000"/>
              </a:lnSpc>
            </a:pPr>
            <a:endParaRPr lang="en-US" sz="1400" dirty="0"/>
          </a:p>
          <a:p>
            <a:pPr>
              <a:lnSpc>
                <a:spcPct val="120000"/>
              </a:lnSpc>
            </a:pPr>
            <a:r>
              <a:rPr lang="en-US" sz="1400" b="1" dirty="0"/>
              <a:t>Stakeholder Involvement: </a:t>
            </a:r>
            <a:r>
              <a:rPr lang="en-US" sz="1400" dirty="0"/>
              <a:t>Highlight which departments or teams will be involved in each step. This promotes </a:t>
            </a:r>
            <a:r>
              <a:rPr lang="en-US" sz="1400" b="1" dirty="0"/>
              <a:t>cross-functional collaboration.</a:t>
            </a:r>
          </a:p>
          <a:p>
            <a:pPr>
              <a:lnSpc>
                <a:spcPct val="120000"/>
              </a:lnSpc>
            </a:pPr>
            <a:endParaRPr lang="en-US" sz="1400" b="1" dirty="0"/>
          </a:p>
          <a:p>
            <a:pPr>
              <a:lnSpc>
                <a:spcPct val="120000"/>
              </a:lnSpc>
            </a:pPr>
            <a:r>
              <a:rPr lang="en-US" sz="1400" b="1" dirty="0"/>
              <a:t>Tools &amp; Resources: </a:t>
            </a:r>
            <a:r>
              <a:rPr lang="en-US" sz="1400" dirty="0"/>
              <a:t>If you've already identified specific tools or external consultants for certain steps, mention them. This adds a layer of specificity and shows preparedness.</a:t>
            </a:r>
          </a:p>
          <a:p>
            <a:pPr>
              <a:lnSpc>
                <a:spcPct val="120000"/>
              </a:lnSpc>
            </a:pPr>
            <a:endParaRPr lang="en-US" sz="1400" b="1" dirty="0"/>
          </a:p>
          <a:p>
            <a:pPr>
              <a:lnSpc>
                <a:spcPct val="120000"/>
              </a:lnSpc>
            </a:pPr>
            <a:r>
              <a:rPr lang="en-US" sz="1400" b="1" dirty="0"/>
              <a:t>Potential Challenges:</a:t>
            </a:r>
            <a:r>
              <a:rPr lang="en-US" sz="1400" dirty="0"/>
              <a:t> For each step, consider noting down potential roadblocks or challenges and how you plan to address them. This shows foresight and proactive planning.</a:t>
            </a:r>
          </a:p>
        </p:txBody>
      </p:sp>
      <p:pic>
        <p:nvPicPr>
          <p:cNvPr id="5" name="Picture 16">
            <a:extLst>
              <a:ext uri="{FF2B5EF4-FFF2-40B4-BE49-F238E27FC236}">
                <a16:creationId xmlns:a16="http://schemas.microsoft.com/office/drawing/2014/main" id="{63030CC8-2062-1341-1AD1-B42061890AA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838201" y="6000382"/>
            <a:ext cx="896654" cy="286075"/>
          </a:xfrm>
          <a:prstGeom prst="rect">
            <a:avLst/>
          </a:prstGeom>
        </p:spPr>
      </p:pic>
      <p:pic>
        <p:nvPicPr>
          <p:cNvPr id="6" name="Graphic 5" descr="Pencil with solid fill">
            <a:extLst>
              <a:ext uri="{FF2B5EF4-FFF2-40B4-BE49-F238E27FC236}">
                <a16:creationId xmlns:a16="http://schemas.microsoft.com/office/drawing/2014/main" id="{5A30D485-420A-434A-6132-239EDFB928E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585906" y="249979"/>
            <a:ext cx="387798" cy="387798"/>
          </a:xfrm>
          <a:prstGeom prst="rect">
            <a:avLst/>
          </a:prstGeom>
        </p:spPr>
      </p:pic>
    </p:spTree>
    <p:extLst>
      <p:ext uri="{BB962C8B-B14F-4D97-AF65-F5344CB8AC3E}">
        <p14:creationId xmlns:p14="http://schemas.microsoft.com/office/powerpoint/2010/main" val="762900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a:xfrm>
            <a:off x="838200" y="365126"/>
            <a:ext cx="10515600" cy="971306"/>
          </a:xfrm>
        </p:spPr>
        <p:txBody>
          <a:bodyPr/>
          <a:lstStyle/>
          <a:p>
            <a:r>
              <a:rPr lang="en-US" dirty="0"/>
              <a:t>MDM Success Stories (optional)</a:t>
            </a:r>
          </a:p>
        </p:txBody>
      </p:sp>
      <p:sp>
        <p:nvSpPr>
          <p:cNvPr id="17" name="Content Placeholder 16">
            <a:extLst>
              <a:ext uri="{FF2B5EF4-FFF2-40B4-BE49-F238E27FC236}">
                <a16:creationId xmlns:a16="http://schemas.microsoft.com/office/drawing/2014/main" id="{C858C3D4-DF51-4558-9E9E-629C8A29E71D}"/>
              </a:ext>
            </a:extLst>
          </p:cNvPr>
          <p:cNvSpPr>
            <a:spLocks noGrp="1"/>
          </p:cNvSpPr>
          <p:nvPr>
            <p:ph idx="1"/>
          </p:nvPr>
        </p:nvSpPr>
        <p:spPr>
          <a:xfrm>
            <a:off x="838200" y="1551842"/>
            <a:ext cx="10515600" cy="4625121"/>
          </a:xfrm>
        </p:spPr>
        <p:txBody>
          <a:bodyPr numCol="2">
            <a:normAutofit/>
          </a:bodyPr>
          <a:lstStyle/>
          <a:p>
            <a:r>
              <a:rPr lang="en-US" i="1" dirty="0"/>
              <a:t>Add success stories here</a:t>
            </a:r>
          </a:p>
          <a:p>
            <a:endParaRPr lang="en-US" dirty="0"/>
          </a:p>
          <a:p>
            <a:endParaRPr lang="en-US" dirty="0"/>
          </a:p>
        </p:txBody>
      </p:sp>
    </p:spTree>
    <p:extLst>
      <p:ext uri="{BB962C8B-B14F-4D97-AF65-F5344CB8AC3E}">
        <p14:creationId xmlns:p14="http://schemas.microsoft.com/office/powerpoint/2010/main" val="42527822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EBF3F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noRot="1" noMove="1" noResize="1" noEditPoints="1" noAdjustHandles="1" noChangeArrowheads="1" noChangeShapeType="1"/>
          </p:cNvSpPr>
          <p:nvPr>
            <p:ph type="title"/>
          </p:nvPr>
        </p:nvSpPr>
        <p:spPr/>
        <p:txBody>
          <a:bodyPr/>
          <a:lstStyle/>
          <a:p>
            <a:r>
              <a:rPr lang="en-US" i="1" dirty="0">
                <a:latin typeface="+mn-lt"/>
              </a:rPr>
              <a:t>MDM Success Stories Notes (optional)</a:t>
            </a:r>
          </a:p>
        </p:txBody>
      </p:sp>
      <p:sp>
        <p:nvSpPr>
          <p:cNvPr id="17" name="Content Placeholder 16">
            <a:extLst>
              <a:ext uri="{FF2B5EF4-FFF2-40B4-BE49-F238E27FC236}">
                <a16:creationId xmlns:a16="http://schemas.microsoft.com/office/drawing/2014/main" id="{C858C3D4-DF51-4558-9E9E-629C8A29E71D}"/>
              </a:ext>
            </a:extLst>
          </p:cNvPr>
          <p:cNvSpPr>
            <a:spLocks noGrp="1" noRot="1" noMove="1" noResize="1" noEditPoints="1" noAdjustHandles="1" noChangeArrowheads="1" noChangeShapeType="1"/>
          </p:cNvSpPr>
          <p:nvPr>
            <p:ph idx="1"/>
          </p:nvPr>
        </p:nvSpPr>
        <p:spPr/>
        <p:txBody>
          <a:bodyPr numCol="2">
            <a:normAutofit/>
          </a:bodyPr>
          <a:lstStyle/>
          <a:p>
            <a:pPr>
              <a:lnSpc>
                <a:spcPct val="120000"/>
              </a:lnSpc>
            </a:pPr>
            <a:r>
              <a:rPr lang="en-US" sz="1400" dirty="0"/>
              <a:t>Brief case studies or testimonials from other companies that have successfully implemented MDM</a:t>
            </a:r>
          </a:p>
          <a:p>
            <a:pPr>
              <a:lnSpc>
                <a:spcPct val="120000"/>
              </a:lnSpc>
            </a:pPr>
            <a:endParaRPr lang="en-US" sz="1400" dirty="0"/>
          </a:p>
          <a:p>
            <a:pPr>
              <a:lnSpc>
                <a:spcPct val="120000"/>
              </a:lnSpc>
            </a:pPr>
            <a:endParaRPr lang="en-US" sz="1400" dirty="0"/>
          </a:p>
        </p:txBody>
      </p:sp>
      <p:pic>
        <p:nvPicPr>
          <p:cNvPr id="4" name="Graphic 3" descr="Postit Notes with solid fill">
            <a:extLst>
              <a:ext uri="{FF2B5EF4-FFF2-40B4-BE49-F238E27FC236}">
                <a16:creationId xmlns:a16="http://schemas.microsoft.com/office/drawing/2014/main" id="{B87E784C-6CBC-D6D4-47D9-6799E0619FA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50186" y="1022456"/>
            <a:ext cx="5154507" cy="5154507"/>
          </a:xfrm>
          <a:prstGeom prst="rect">
            <a:avLst/>
          </a:prstGeom>
        </p:spPr>
      </p:pic>
      <p:pic>
        <p:nvPicPr>
          <p:cNvPr id="5" name="Picture 16">
            <a:extLst>
              <a:ext uri="{FF2B5EF4-FFF2-40B4-BE49-F238E27FC236}">
                <a16:creationId xmlns:a16="http://schemas.microsoft.com/office/drawing/2014/main" id="{EB07E886-FD90-BC0F-4FFE-DE88DD558363}"/>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838201" y="6000382"/>
            <a:ext cx="896654" cy="286075"/>
          </a:xfrm>
          <a:prstGeom prst="rect">
            <a:avLst/>
          </a:prstGeom>
        </p:spPr>
      </p:pic>
      <p:pic>
        <p:nvPicPr>
          <p:cNvPr id="6" name="Graphic 5" descr="Pencil with solid fill">
            <a:extLst>
              <a:ext uri="{FF2B5EF4-FFF2-40B4-BE49-F238E27FC236}">
                <a16:creationId xmlns:a16="http://schemas.microsoft.com/office/drawing/2014/main" id="{52E38D28-FE84-184A-89C1-A28D7F0977B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585906" y="249979"/>
            <a:ext cx="387798" cy="387798"/>
          </a:xfrm>
          <a:prstGeom prst="rect">
            <a:avLst/>
          </a:prstGeom>
        </p:spPr>
      </p:pic>
    </p:spTree>
    <p:extLst>
      <p:ext uri="{BB962C8B-B14F-4D97-AF65-F5344CB8AC3E}">
        <p14:creationId xmlns:p14="http://schemas.microsoft.com/office/powerpoint/2010/main" val="3227747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E445D5-8D3A-ED10-60E6-C9652797352C}"/>
              </a:ext>
            </a:extLst>
          </p:cNvPr>
          <p:cNvSpPr>
            <a:spLocks noGrp="1"/>
          </p:cNvSpPr>
          <p:nvPr>
            <p:ph type="title"/>
          </p:nvPr>
        </p:nvSpPr>
        <p:spPr>
          <a:xfrm>
            <a:off x="838200" y="157862"/>
            <a:ext cx="10515600" cy="971306"/>
          </a:xfrm>
        </p:spPr>
        <p:txBody>
          <a:bodyPr/>
          <a:lstStyle/>
          <a:p>
            <a:r>
              <a:rPr lang="en-IE" dirty="0"/>
              <a:t>Introduction</a:t>
            </a:r>
          </a:p>
        </p:txBody>
      </p:sp>
      <p:sp>
        <p:nvSpPr>
          <p:cNvPr id="4" name="Content Placeholder 3">
            <a:extLst>
              <a:ext uri="{FF2B5EF4-FFF2-40B4-BE49-F238E27FC236}">
                <a16:creationId xmlns:a16="http://schemas.microsoft.com/office/drawing/2014/main" id="{17D09646-355A-1B5C-C749-BDC2C1F67DB6}"/>
              </a:ext>
            </a:extLst>
          </p:cNvPr>
          <p:cNvSpPr>
            <a:spLocks noGrp="1"/>
          </p:cNvSpPr>
          <p:nvPr>
            <p:ph idx="1"/>
          </p:nvPr>
        </p:nvSpPr>
        <p:spPr>
          <a:xfrm>
            <a:off x="838200" y="1149506"/>
            <a:ext cx="10232136" cy="5190334"/>
          </a:xfrm>
        </p:spPr>
        <p:txBody>
          <a:bodyPr>
            <a:normAutofit/>
          </a:bodyPr>
          <a:lstStyle/>
          <a:p>
            <a:pPr marL="0" indent="0">
              <a:buNone/>
            </a:pPr>
            <a:r>
              <a:rPr lang="en-IE" b="1" dirty="0"/>
              <a:t>Purpose of Today's Presentation:</a:t>
            </a:r>
          </a:p>
          <a:p>
            <a:r>
              <a:rPr lang="en-IE" dirty="0"/>
              <a:t>Explore the need for a Master Data Management (MDM) solution to address our data challenges.</a:t>
            </a:r>
            <a:br>
              <a:rPr lang="en-IE" dirty="0"/>
            </a:br>
            <a:endParaRPr lang="en-IE" dirty="0"/>
          </a:p>
          <a:p>
            <a:pPr marL="0" indent="0">
              <a:buNone/>
            </a:pPr>
            <a:r>
              <a:rPr lang="en-IE" b="1" dirty="0"/>
              <a:t>Our Journey So Far:</a:t>
            </a:r>
          </a:p>
          <a:p>
            <a:r>
              <a:rPr lang="en-IE" dirty="0"/>
              <a:t>Rapid expansion and diversification of financial products.</a:t>
            </a:r>
          </a:p>
          <a:p>
            <a:r>
              <a:rPr lang="en-IE" dirty="0"/>
              <a:t>Successful acquisitions of fintech startups.</a:t>
            </a:r>
          </a:p>
          <a:p>
            <a:r>
              <a:rPr lang="en-IE" dirty="0"/>
              <a:t>Entry into new, dynamic markets.</a:t>
            </a:r>
          </a:p>
          <a:p>
            <a:r>
              <a:rPr lang="en-IE" dirty="0"/>
              <a:t>Encountering data inconsistencies, redundancies, and integration challenges.</a:t>
            </a:r>
            <a:br>
              <a:rPr lang="en-IE" dirty="0"/>
            </a:br>
            <a:endParaRPr lang="en-IE" dirty="0"/>
          </a:p>
          <a:p>
            <a:pPr marL="0" indent="0">
              <a:buNone/>
            </a:pPr>
            <a:r>
              <a:rPr lang="en-IE" b="1" dirty="0"/>
              <a:t>Desired Outcomes:</a:t>
            </a:r>
            <a:endParaRPr lang="en-IE" dirty="0"/>
          </a:p>
          <a:p>
            <a:r>
              <a:rPr lang="en-IE" dirty="0"/>
              <a:t>Understand the strategic importance of MDM for our enterprise.</a:t>
            </a:r>
          </a:p>
          <a:p>
            <a:r>
              <a:rPr lang="en-IE" dirty="0"/>
              <a:t>Recognize the potential benefits and ROI of implementing an MDM solution.</a:t>
            </a:r>
          </a:p>
          <a:p>
            <a:r>
              <a:rPr lang="en-IE" dirty="0"/>
              <a:t>Garner stakeholder support and buy-in for the MDM initiative.</a:t>
            </a:r>
          </a:p>
        </p:txBody>
      </p:sp>
    </p:spTree>
    <p:extLst>
      <p:ext uri="{BB962C8B-B14F-4D97-AF65-F5344CB8AC3E}">
        <p14:creationId xmlns:p14="http://schemas.microsoft.com/office/powerpoint/2010/main" val="29384045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a:xfrm>
            <a:off x="838200" y="365126"/>
            <a:ext cx="10515600" cy="971306"/>
          </a:xfrm>
        </p:spPr>
        <p:txBody>
          <a:bodyPr/>
          <a:lstStyle/>
          <a:p>
            <a:r>
              <a:rPr lang="en-US" dirty="0"/>
              <a:t>Risk &amp; Mitigation</a:t>
            </a:r>
          </a:p>
        </p:txBody>
      </p:sp>
      <p:sp>
        <p:nvSpPr>
          <p:cNvPr id="17" name="Content Placeholder 16">
            <a:extLst>
              <a:ext uri="{FF2B5EF4-FFF2-40B4-BE49-F238E27FC236}">
                <a16:creationId xmlns:a16="http://schemas.microsoft.com/office/drawing/2014/main" id="{C858C3D4-DF51-4558-9E9E-629C8A29E71D}"/>
              </a:ext>
            </a:extLst>
          </p:cNvPr>
          <p:cNvSpPr>
            <a:spLocks noGrp="1"/>
          </p:cNvSpPr>
          <p:nvPr>
            <p:ph idx="1"/>
          </p:nvPr>
        </p:nvSpPr>
        <p:spPr>
          <a:xfrm>
            <a:off x="838200" y="1552575"/>
            <a:ext cx="9809480" cy="4624388"/>
          </a:xfrm>
        </p:spPr>
        <p:txBody>
          <a:bodyPr numCol="2" spcCol="360000">
            <a:normAutofit/>
          </a:bodyPr>
          <a:lstStyle/>
          <a:p>
            <a:pPr marL="0" indent="0">
              <a:lnSpc>
                <a:spcPts val="1800"/>
              </a:lnSpc>
              <a:spcBef>
                <a:spcPts val="600"/>
              </a:spcBef>
              <a:buNone/>
            </a:pPr>
            <a:r>
              <a:rPr lang="en-US" sz="1200" b="1" dirty="0"/>
              <a:t>1. Data Security Breaches:</a:t>
            </a:r>
          </a:p>
          <a:p>
            <a:pPr marL="0" indent="0">
              <a:lnSpc>
                <a:spcPts val="1800"/>
              </a:lnSpc>
              <a:spcBef>
                <a:spcPts val="600"/>
              </a:spcBef>
              <a:buNone/>
            </a:pPr>
            <a:r>
              <a:rPr lang="en-US" sz="1200" b="1" dirty="0"/>
              <a:t>Risk: </a:t>
            </a:r>
            <a:r>
              <a:rPr lang="en-US" sz="1200" dirty="0"/>
              <a:t>Unauthorized access to sensitive financial data, leading to potential financial and reputational damage.</a:t>
            </a:r>
          </a:p>
          <a:p>
            <a:pPr marL="0" indent="0">
              <a:lnSpc>
                <a:spcPts val="1800"/>
              </a:lnSpc>
              <a:spcBef>
                <a:spcPts val="600"/>
              </a:spcBef>
              <a:buNone/>
            </a:pPr>
            <a:r>
              <a:rPr lang="en-US" sz="1200" b="1" dirty="0"/>
              <a:t>Mitigation:</a:t>
            </a:r>
          </a:p>
          <a:p>
            <a:pPr>
              <a:lnSpc>
                <a:spcPts val="1800"/>
              </a:lnSpc>
              <a:spcBef>
                <a:spcPts val="600"/>
              </a:spcBef>
            </a:pPr>
            <a:r>
              <a:rPr lang="en-US" sz="1200" dirty="0"/>
              <a:t>Implement robust encryption methods.</a:t>
            </a:r>
          </a:p>
          <a:p>
            <a:pPr>
              <a:lnSpc>
                <a:spcPts val="1800"/>
              </a:lnSpc>
              <a:spcBef>
                <a:spcPts val="600"/>
              </a:spcBef>
            </a:pPr>
            <a:r>
              <a:rPr lang="en-US" sz="1200" dirty="0"/>
              <a:t>Regularly audit and update security protocols.</a:t>
            </a:r>
          </a:p>
          <a:p>
            <a:pPr>
              <a:lnSpc>
                <a:spcPts val="1800"/>
              </a:lnSpc>
              <a:spcBef>
                <a:spcPts val="600"/>
              </a:spcBef>
            </a:pPr>
            <a:r>
              <a:rPr lang="en-US" sz="1200" dirty="0"/>
              <a:t>Train employees on data security best practices.</a:t>
            </a:r>
            <a:br>
              <a:rPr lang="en-US" sz="1200" dirty="0"/>
            </a:br>
            <a:endParaRPr lang="en-US" sz="1200" dirty="0"/>
          </a:p>
          <a:p>
            <a:pPr marL="0" indent="0">
              <a:lnSpc>
                <a:spcPts val="1800"/>
              </a:lnSpc>
              <a:spcBef>
                <a:spcPts val="600"/>
              </a:spcBef>
              <a:buNone/>
            </a:pPr>
            <a:r>
              <a:rPr lang="en-US" sz="1200" b="1" dirty="0"/>
              <a:t>2. Data Integration Failures:</a:t>
            </a:r>
          </a:p>
          <a:p>
            <a:pPr marL="0" indent="0">
              <a:lnSpc>
                <a:spcPts val="1800"/>
              </a:lnSpc>
              <a:spcBef>
                <a:spcPts val="600"/>
              </a:spcBef>
              <a:buNone/>
            </a:pPr>
            <a:r>
              <a:rPr lang="en-US" sz="1200" b="1" dirty="0"/>
              <a:t>Risk: </a:t>
            </a:r>
            <a:r>
              <a:rPr lang="en-US" sz="1200" dirty="0"/>
              <a:t>Inaccurate or incomplete data due to challenges in integrating data from acquired startups or new product lines.</a:t>
            </a:r>
          </a:p>
          <a:p>
            <a:pPr marL="0" indent="0">
              <a:lnSpc>
                <a:spcPts val="1800"/>
              </a:lnSpc>
              <a:spcBef>
                <a:spcPts val="600"/>
              </a:spcBef>
              <a:buNone/>
            </a:pPr>
            <a:r>
              <a:rPr lang="en-US" sz="1200" b="1" dirty="0"/>
              <a:t>Mitigation:</a:t>
            </a:r>
          </a:p>
          <a:p>
            <a:pPr>
              <a:lnSpc>
                <a:spcPts val="1800"/>
              </a:lnSpc>
              <a:spcBef>
                <a:spcPts val="600"/>
              </a:spcBef>
            </a:pPr>
            <a:r>
              <a:rPr lang="en-US" sz="1200" dirty="0"/>
              <a:t>Use standardized data integration tools.</a:t>
            </a:r>
          </a:p>
          <a:p>
            <a:pPr>
              <a:lnSpc>
                <a:spcPts val="1800"/>
              </a:lnSpc>
              <a:spcBef>
                <a:spcPts val="600"/>
              </a:spcBef>
            </a:pPr>
            <a:r>
              <a:rPr lang="en-US" sz="1200" dirty="0"/>
              <a:t>Regularly validate and reconcile data sources.</a:t>
            </a:r>
          </a:p>
          <a:p>
            <a:pPr>
              <a:lnSpc>
                <a:spcPts val="1800"/>
              </a:lnSpc>
              <a:spcBef>
                <a:spcPts val="600"/>
              </a:spcBef>
            </a:pPr>
            <a:r>
              <a:rPr lang="en-US" sz="1200" dirty="0"/>
              <a:t>Engage with data integration experts.</a:t>
            </a:r>
            <a:br>
              <a:rPr lang="en-US" sz="1200" dirty="0"/>
            </a:br>
            <a:endParaRPr lang="en-US" sz="1200" dirty="0"/>
          </a:p>
          <a:p>
            <a:pPr marL="0" indent="0">
              <a:lnSpc>
                <a:spcPts val="1800"/>
              </a:lnSpc>
              <a:spcBef>
                <a:spcPts val="600"/>
              </a:spcBef>
              <a:buNone/>
            </a:pPr>
            <a:r>
              <a:rPr lang="en-US" sz="1200" b="1" dirty="0"/>
              <a:t>3. Resistance to Change:</a:t>
            </a:r>
          </a:p>
          <a:p>
            <a:pPr marL="0" indent="0">
              <a:lnSpc>
                <a:spcPts val="1800"/>
              </a:lnSpc>
              <a:spcBef>
                <a:spcPts val="600"/>
              </a:spcBef>
              <a:buNone/>
            </a:pPr>
            <a:r>
              <a:rPr lang="en-US" sz="1200" b="1" dirty="0"/>
              <a:t>Risk: </a:t>
            </a:r>
            <a:r>
              <a:rPr lang="en-US" sz="1200" dirty="0"/>
              <a:t>Employees resist adopting the new MDM system, leading to inconsistent data practices.</a:t>
            </a:r>
          </a:p>
          <a:p>
            <a:pPr marL="0" indent="0">
              <a:lnSpc>
                <a:spcPts val="1800"/>
              </a:lnSpc>
              <a:spcBef>
                <a:spcPts val="600"/>
              </a:spcBef>
              <a:buNone/>
            </a:pPr>
            <a:r>
              <a:rPr lang="en-US" sz="1200" b="1" dirty="0"/>
              <a:t>Mitigation:</a:t>
            </a:r>
          </a:p>
          <a:p>
            <a:pPr>
              <a:lnSpc>
                <a:spcPts val="1800"/>
              </a:lnSpc>
              <a:spcBef>
                <a:spcPts val="600"/>
              </a:spcBef>
            </a:pPr>
            <a:r>
              <a:rPr lang="en-US" sz="1200" dirty="0"/>
              <a:t>Conduct regular training sessions.</a:t>
            </a:r>
          </a:p>
          <a:p>
            <a:pPr>
              <a:lnSpc>
                <a:spcPts val="1800"/>
              </a:lnSpc>
              <a:spcBef>
                <a:spcPts val="600"/>
              </a:spcBef>
            </a:pPr>
            <a:r>
              <a:rPr lang="en-US" sz="1200" dirty="0"/>
              <a:t>Engage stakeholders early in the process.</a:t>
            </a:r>
          </a:p>
          <a:p>
            <a:pPr>
              <a:lnSpc>
                <a:spcPts val="1800"/>
              </a:lnSpc>
              <a:spcBef>
                <a:spcPts val="600"/>
              </a:spcBef>
            </a:pPr>
            <a:r>
              <a:rPr lang="en-US" sz="1200" dirty="0"/>
              <a:t>Highlight the benefits of MDM to all employees.</a:t>
            </a:r>
          </a:p>
          <a:p>
            <a:pPr>
              <a:lnSpc>
                <a:spcPts val="1800"/>
              </a:lnSpc>
              <a:spcBef>
                <a:spcPts val="600"/>
              </a:spcBef>
            </a:pPr>
            <a:endParaRPr lang="en-US" sz="1200" dirty="0"/>
          </a:p>
        </p:txBody>
      </p:sp>
    </p:spTree>
    <p:extLst>
      <p:ext uri="{BB962C8B-B14F-4D97-AF65-F5344CB8AC3E}">
        <p14:creationId xmlns:p14="http://schemas.microsoft.com/office/powerpoint/2010/main" val="19008184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a:xfrm>
            <a:off x="838200" y="365126"/>
            <a:ext cx="10515600" cy="971306"/>
          </a:xfrm>
        </p:spPr>
        <p:txBody>
          <a:bodyPr/>
          <a:lstStyle/>
          <a:p>
            <a:r>
              <a:rPr lang="en-US" dirty="0"/>
              <a:t>Risk &amp; Mitigation</a:t>
            </a:r>
          </a:p>
        </p:txBody>
      </p:sp>
      <p:sp>
        <p:nvSpPr>
          <p:cNvPr id="17" name="Content Placeholder 16">
            <a:extLst>
              <a:ext uri="{FF2B5EF4-FFF2-40B4-BE49-F238E27FC236}">
                <a16:creationId xmlns:a16="http://schemas.microsoft.com/office/drawing/2014/main" id="{C858C3D4-DF51-4558-9E9E-629C8A29E71D}"/>
              </a:ext>
            </a:extLst>
          </p:cNvPr>
          <p:cNvSpPr>
            <a:spLocks noGrp="1"/>
          </p:cNvSpPr>
          <p:nvPr>
            <p:ph idx="1"/>
          </p:nvPr>
        </p:nvSpPr>
        <p:spPr>
          <a:xfrm>
            <a:off x="838200" y="2447567"/>
            <a:ext cx="10515600" cy="2835622"/>
          </a:xfrm>
        </p:spPr>
        <p:txBody>
          <a:bodyPr numCol="2" spcCol="360000">
            <a:normAutofit/>
          </a:bodyPr>
          <a:lstStyle/>
          <a:p>
            <a:pPr marL="0" indent="0">
              <a:spcBef>
                <a:spcPts val="600"/>
              </a:spcBef>
              <a:buNone/>
            </a:pPr>
            <a:r>
              <a:rPr lang="en-US" sz="1200" b="1" dirty="0"/>
              <a:t>4. Regulatory Non-compliance:</a:t>
            </a:r>
          </a:p>
          <a:p>
            <a:pPr marL="0" indent="0">
              <a:spcBef>
                <a:spcPts val="600"/>
              </a:spcBef>
              <a:buNone/>
            </a:pPr>
            <a:r>
              <a:rPr lang="en-US" sz="1200" b="1" dirty="0"/>
              <a:t>Risk: </a:t>
            </a:r>
            <a:r>
              <a:rPr lang="en-US" sz="1200" dirty="0"/>
              <a:t>Failure to meet financial industry regulations, resulting in penalties or sanctions.</a:t>
            </a:r>
          </a:p>
          <a:p>
            <a:pPr marL="0" indent="0">
              <a:spcBef>
                <a:spcPts val="600"/>
              </a:spcBef>
              <a:buNone/>
            </a:pPr>
            <a:r>
              <a:rPr lang="en-US" sz="1200" b="1" dirty="0"/>
              <a:t>Mitigation:</a:t>
            </a:r>
          </a:p>
          <a:p>
            <a:pPr>
              <a:spcBef>
                <a:spcPts val="600"/>
              </a:spcBef>
            </a:pPr>
            <a:r>
              <a:rPr lang="en-US" sz="1200" dirty="0"/>
              <a:t>Collaborate with the compliance &amp; legal team.</a:t>
            </a:r>
          </a:p>
          <a:p>
            <a:pPr>
              <a:spcBef>
                <a:spcPts val="600"/>
              </a:spcBef>
            </a:pPr>
            <a:r>
              <a:rPr lang="en-US" sz="1200" dirty="0"/>
              <a:t>Regularly review and update data policies.</a:t>
            </a:r>
          </a:p>
          <a:p>
            <a:pPr>
              <a:spcBef>
                <a:spcPts val="600"/>
              </a:spcBef>
            </a:pPr>
            <a:r>
              <a:rPr lang="en-US" sz="1200" dirty="0"/>
              <a:t>Conduct periodic compliance audits.</a:t>
            </a:r>
          </a:p>
          <a:p>
            <a:pPr>
              <a:spcBef>
                <a:spcPts val="600"/>
              </a:spcBef>
            </a:pPr>
            <a:endParaRPr lang="en-US" sz="1200" dirty="0"/>
          </a:p>
          <a:p>
            <a:pPr marL="0" indent="0">
              <a:spcBef>
                <a:spcPts val="600"/>
              </a:spcBef>
              <a:buNone/>
            </a:pPr>
            <a:r>
              <a:rPr lang="en-US" sz="1200" b="1" dirty="0"/>
              <a:t>5. System Downtime:</a:t>
            </a:r>
          </a:p>
          <a:p>
            <a:pPr marL="0" indent="0">
              <a:spcBef>
                <a:spcPts val="600"/>
              </a:spcBef>
              <a:buNone/>
            </a:pPr>
            <a:r>
              <a:rPr lang="en-US" sz="1200" b="1" dirty="0"/>
              <a:t>Risk: </a:t>
            </a:r>
            <a:r>
              <a:rPr lang="en-US" sz="1200" dirty="0"/>
              <a:t>Interruptions in MDM system availability, affecting business operations.</a:t>
            </a:r>
          </a:p>
          <a:p>
            <a:pPr marL="0" indent="0">
              <a:spcBef>
                <a:spcPts val="600"/>
              </a:spcBef>
              <a:buNone/>
            </a:pPr>
            <a:r>
              <a:rPr lang="en-US" sz="1200" b="1" dirty="0"/>
              <a:t>Mitigation:</a:t>
            </a:r>
          </a:p>
          <a:p>
            <a:pPr>
              <a:spcBef>
                <a:spcPts val="600"/>
              </a:spcBef>
            </a:pPr>
            <a:r>
              <a:rPr lang="en-US" sz="1200" dirty="0"/>
              <a:t>Implement a reliable backup and recovery solution.</a:t>
            </a:r>
          </a:p>
          <a:p>
            <a:pPr>
              <a:spcBef>
                <a:spcPts val="600"/>
              </a:spcBef>
            </a:pPr>
            <a:r>
              <a:rPr lang="en-US" sz="1200" dirty="0"/>
              <a:t>Monitor system health in real-time.</a:t>
            </a:r>
          </a:p>
          <a:p>
            <a:pPr>
              <a:spcBef>
                <a:spcPts val="600"/>
              </a:spcBef>
            </a:pPr>
            <a:r>
              <a:rPr lang="en-US" sz="1200" dirty="0"/>
              <a:t>Schedule regular maintenance during off-peak hours.</a:t>
            </a:r>
          </a:p>
        </p:txBody>
      </p:sp>
    </p:spTree>
    <p:extLst>
      <p:ext uri="{BB962C8B-B14F-4D97-AF65-F5344CB8AC3E}">
        <p14:creationId xmlns:p14="http://schemas.microsoft.com/office/powerpoint/2010/main" val="20817719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EBF3FB"/>
        </a:solidFill>
        <a:effectLst/>
      </p:bgPr>
    </p:bg>
    <p:spTree>
      <p:nvGrpSpPr>
        <p:cNvPr id="1" name=""/>
        <p:cNvGrpSpPr/>
        <p:nvPr/>
      </p:nvGrpSpPr>
      <p:grpSpPr>
        <a:xfrm>
          <a:off x="0" y="0"/>
          <a:ext cx="0" cy="0"/>
          <a:chOff x="0" y="0"/>
          <a:chExt cx="0" cy="0"/>
        </a:xfrm>
      </p:grpSpPr>
      <p:pic>
        <p:nvPicPr>
          <p:cNvPr id="6" name="Picture 16">
            <a:extLst>
              <a:ext uri="{FF2B5EF4-FFF2-40B4-BE49-F238E27FC236}">
                <a16:creationId xmlns:a16="http://schemas.microsoft.com/office/drawing/2014/main" id="{60523983-93E1-B879-B895-5B0256ED905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838201" y="6000382"/>
            <a:ext cx="896654" cy="286075"/>
          </a:xfrm>
          <a:prstGeom prst="rect">
            <a:avLst/>
          </a:prstGeom>
        </p:spPr>
      </p:pic>
      <p:pic>
        <p:nvPicPr>
          <p:cNvPr id="5" name="Graphic 4" descr="Postit Notes with solid fill">
            <a:extLst>
              <a:ext uri="{FF2B5EF4-FFF2-40B4-BE49-F238E27FC236}">
                <a16:creationId xmlns:a16="http://schemas.microsoft.com/office/drawing/2014/main" id="{4A057D96-D601-3F2E-B898-DFF920B61A7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150186" y="1022456"/>
            <a:ext cx="5154507" cy="5154507"/>
          </a:xfrm>
          <a:prstGeom prst="rect">
            <a:avLst/>
          </a:prstGeom>
        </p:spPr>
      </p:pic>
      <p:sp>
        <p:nvSpPr>
          <p:cNvPr id="2" name="Title 1">
            <a:extLst>
              <a:ext uri="{FF2B5EF4-FFF2-40B4-BE49-F238E27FC236}">
                <a16:creationId xmlns:a16="http://schemas.microsoft.com/office/drawing/2014/main" id="{43C68B21-D15C-4F55-9740-37A946FB7770}"/>
              </a:ext>
            </a:extLst>
          </p:cNvPr>
          <p:cNvSpPr>
            <a:spLocks noGrp="1" noRot="1" noMove="1" noResize="1" noEditPoints="1" noAdjustHandles="1" noChangeArrowheads="1" noChangeShapeType="1"/>
          </p:cNvSpPr>
          <p:nvPr>
            <p:ph type="title"/>
          </p:nvPr>
        </p:nvSpPr>
        <p:spPr/>
        <p:txBody>
          <a:bodyPr/>
          <a:lstStyle/>
          <a:p>
            <a:r>
              <a:rPr lang="en-US" i="1" dirty="0">
                <a:latin typeface="+mn-lt"/>
              </a:rPr>
              <a:t>Risk &amp; Mitigation Notes</a:t>
            </a:r>
          </a:p>
        </p:txBody>
      </p:sp>
      <p:sp>
        <p:nvSpPr>
          <p:cNvPr id="17" name="Content Placeholder 16">
            <a:extLst>
              <a:ext uri="{FF2B5EF4-FFF2-40B4-BE49-F238E27FC236}">
                <a16:creationId xmlns:a16="http://schemas.microsoft.com/office/drawing/2014/main" id="{C858C3D4-DF51-4558-9E9E-629C8A29E71D}"/>
              </a:ext>
            </a:extLst>
          </p:cNvPr>
          <p:cNvSpPr>
            <a:spLocks noGrp="1" noRot="1" noMove="1" noResize="1" noEditPoints="1" noAdjustHandles="1" noChangeArrowheads="1" noChangeShapeType="1"/>
          </p:cNvSpPr>
          <p:nvPr>
            <p:ph idx="1"/>
          </p:nvPr>
        </p:nvSpPr>
        <p:spPr>
          <a:xfrm>
            <a:off x="838200" y="1551842"/>
            <a:ext cx="10515599" cy="4625121"/>
          </a:xfrm>
        </p:spPr>
        <p:txBody>
          <a:bodyPr numCol="2" spcCol="360000">
            <a:normAutofit fontScale="85000" lnSpcReduction="20000"/>
          </a:bodyPr>
          <a:lstStyle/>
          <a:p>
            <a:pPr marL="0" indent="0">
              <a:lnSpc>
                <a:spcPct val="120000"/>
              </a:lnSpc>
              <a:buNone/>
            </a:pPr>
            <a:r>
              <a:rPr lang="en-US" b="1" dirty="0"/>
              <a:t>Focus on potential challenges in MDM implementation and strategies to mitigate these risks</a:t>
            </a:r>
          </a:p>
          <a:p>
            <a:pPr>
              <a:lnSpc>
                <a:spcPct val="120000"/>
              </a:lnSpc>
            </a:pPr>
            <a:r>
              <a:rPr lang="en-US" b="1" dirty="0"/>
              <a:t>Tailor to Your Industry: </a:t>
            </a:r>
            <a:r>
              <a:rPr lang="en-US" dirty="0"/>
              <a:t>While the risks listed are specific to FinTech, you should adapt for your industry. Consider the unique challenges your industry faces and adjust accordingly.</a:t>
            </a:r>
          </a:p>
          <a:p>
            <a:pPr marL="0" indent="0">
              <a:lnSpc>
                <a:spcPct val="120000"/>
              </a:lnSpc>
              <a:buNone/>
            </a:pPr>
            <a:endParaRPr lang="en-US" dirty="0"/>
          </a:p>
          <a:p>
            <a:pPr>
              <a:lnSpc>
                <a:spcPct val="120000"/>
              </a:lnSpc>
            </a:pPr>
            <a:r>
              <a:rPr lang="en-US" b="1" dirty="0"/>
              <a:t>Quantify Risks: </a:t>
            </a:r>
            <a:r>
              <a:rPr lang="en-US" dirty="0"/>
              <a:t>If possible, provide statistics or figures that quantify the potential impact of each risk. This can make the risks more tangible and underscore their importance.</a:t>
            </a:r>
          </a:p>
          <a:p>
            <a:pPr>
              <a:lnSpc>
                <a:spcPct val="120000"/>
              </a:lnSpc>
            </a:pPr>
            <a:endParaRPr lang="en-US" dirty="0"/>
          </a:p>
          <a:p>
            <a:pPr>
              <a:lnSpc>
                <a:spcPct val="120000"/>
              </a:lnSpc>
            </a:pPr>
            <a:r>
              <a:rPr lang="en-US" b="1" dirty="0"/>
              <a:t>Expand on Mitigation: </a:t>
            </a:r>
            <a:r>
              <a:rPr lang="en-US" dirty="0"/>
              <a:t>For each risk, list the most effective mitigation strategies. If a strategy has multiple steps or components, consider using bullet points for clarity.</a:t>
            </a:r>
          </a:p>
          <a:p>
            <a:pPr>
              <a:lnSpc>
                <a:spcPct val="120000"/>
              </a:lnSpc>
            </a:pPr>
            <a:endParaRPr lang="en-US" dirty="0"/>
          </a:p>
          <a:p>
            <a:pPr>
              <a:lnSpc>
                <a:spcPct val="120000"/>
              </a:lnSpc>
            </a:pPr>
            <a:r>
              <a:rPr lang="en-US" b="1" dirty="0"/>
              <a:t>Stakeholder Involvement: </a:t>
            </a:r>
            <a:r>
              <a:rPr lang="en-US" dirty="0"/>
              <a:t>Highlight which stakeholders are responsible for addressing each risk. This can clarify roles and ensure accountability.</a:t>
            </a:r>
          </a:p>
          <a:p>
            <a:pPr>
              <a:lnSpc>
                <a:spcPct val="120000"/>
              </a:lnSpc>
            </a:pPr>
            <a:endParaRPr lang="en-US" dirty="0"/>
          </a:p>
          <a:p>
            <a:pPr>
              <a:lnSpc>
                <a:spcPct val="120000"/>
              </a:lnSpc>
            </a:pPr>
            <a:r>
              <a:rPr lang="en-US" b="1" dirty="0"/>
              <a:t>Feedback &amp; Review: </a:t>
            </a:r>
            <a:r>
              <a:rPr lang="en-US" dirty="0"/>
              <a:t>Emphasize the importance of regularly reviewing and updating the risk &amp; mitigation strategies. As the MDM implementation progresses, new risks may emerge, and strategies may need to be adjusted.</a:t>
            </a:r>
          </a:p>
          <a:p>
            <a:pPr>
              <a:lnSpc>
                <a:spcPct val="120000"/>
              </a:lnSpc>
            </a:pPr>
            <a:endParaRPr lang="en-US" dirty="0"/>
          </a:p>
          <a:p>
            <a:pPr>
              <a:lnSpc>
                <a:spcPct val="120000"/>
              </a:lnSpc>
            </a:pPr>
            <a:r>
              <a:rPr lang="en-US" b="1" dirty="0"/>
              <a:t>External Factors: </a:t>
            </a:r>
            <a:r>
              <a:rPr lang="en-US" dirty="0"/>
              <a:t>Consider external factors, such as changes in the industry landscape, technological advancements, or shifts in regulations, that might introduce new risks.</a:t>
            </a:r>
          </a:p>
          <a:p>
            <a:pPr>
              <a:lnSpc>
                <a:spcPct val="120000"/>
              </a:lnSpc>
            </a:pPr>
            <a:endParaRPr lang="en-US" dirty="0"/>
          </a:p>
          <a:p>
            <a:pPr>
              <a:lnSpc>
                <a:spcPct val="120000"/>
              </a:lnSpc>
            </a:pPr>
            <a:endParaRPr lang="en-US" dirty="0"/>
          </a:p>
        </p:txBody>
      </p:sp>
      <p:pic>
        <p:nvPicPr>
          <p:cNvPr id="7" name="Graphic 6" descr="Pencil with solid fill">
            <a:extLst>
              <a:ext uri="{FF2B5EF4-FFF2-40B4-BE49-F238E27FC236}">
                <a16:creationId xmlns:a16="http://schemas.microsoft.com/office/drawing/2014/main" id="{5E09C6D3-C2DA-5409-FEB1-A61839D5FC5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585906" y="249979"/>
            <a:ext cx="387798" cy="387798"/>
          </a:xfrm>
          <a:prstGeom prst="rect">
            <a:avLst/>
          </a:prstGeom>
        </p:spPr>
      </p:pic>
    </p:spTree>
    <p:extLst>
      <p:ext uri="{BB962C8B-B14F-4D97-AF65-F5344CB8AC3E}">
        <p14:creationId xmlns:p14="http://schemas.microsoft.com/office/powerpoint/2010/main" val="2232924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a:xfrm>
            <a:off x="838200" y="365126"/>
            <a:ext cx="10515600" cy="971306"/>
          </a:xfrm>
        </p:spPr>
        <p:txBody>
          <a:bodyPr/>
          <a:lstStyle/>
          <a:p>
            <a:r>
              <a:rPr lang="en-US" dirty="0"/>
              <a:t>Next Steps</a:t>
            </a:r>
          </a:p>
        </p:txBody>
      </p:sp>
      <p:sp>
        <p:nvSpPr>
          <p:cNvPr id="17" name="Content Placeholder 16">
            <a:extLst>
              <a:ext uri="{FF2B5EF4-FFF2-40B4-BE49-F238E27FC236}">
                <a16:creationId xmlns:a16="http://schemas.microsoft.com/office/drawing/2014/main" id="{C858C3D4-DF51-4558-9E9E-629C8A29E71D}"/>
              </a:ext>
            </a:extLst>
          </p:cNvPr>
          <p:cNvSpPr>
            <a:spLocks noGrp="1"/>
          </p:cNvSpPr>
          <p:nvPr>
            <p:ph idx="1"/>
          </p:nvPr>
        </p:nvSpPr>
        <p:spPr>
          <a:xfrm>
            <a:off x="838200" y="1388533"/>
            <a:ext cx="9552093" cy="4888442"/>
          </a:xfrm>
        </p:spPr>
        <p:txBody>
          <a:bodyPr numCol="2" spcCol="360000">
            <a:normAutofit/>
          </a:bodyPr>
          <a:lstStyle/>
          <a:p>
            <a:pPr marL="0" indent="0">
              <a:spcBef>
                <a:spcPts val="600"/>
              </a:spcBef>
              <a:buNone/>
            </a:pPr>
            <a:r>
              <a:rPr lang="en-US" sz="1200" b="1" dirty="0"/>
              <a:t>Stakeholder Feedback Session:</a:t>
            </a:r>
          </a:p>
          <a:p>
            <a:pPr>
              <a:spcBef>
                <a:spcPts val="600"/>
              </a:spcBef>
            </a:pPr>
            <a:r>
              <a:rPr lang="en-US" sz="1200" dirty="0"/>
              <a:t>Schedule a dedicated session for stakeholders to provide feedback on the presented MDM business case.</a:t>
            </a:r>
          </a:p>
          <a:p>
            <a:pPr>
              <a:spcBef>
                <a:spcPts val="600"/>
              </a:spcBef>
            </a:pPr>
            <a:r>
              <a:rPr lang="en-US" sz="1200" dirty="0"/>
              <a:t>Date: [Proposed Date]</a:t>
            </a:r>
          </a:p>
          <a:p>
            <a:pPr>
              <a:spcBef>
                <a:spcPts val="600"/>
              </a:spcBef>
            </a:pPr>
            <a:endParaRPr lang="en-US" sz="1200" dirty="0"/>
          </a:p>
          <a:p>
            <a:pPr marL="0" indent="0">
              <a:spcBef>
                <a:spcPts val="600"/>
              </a:spcBef>
              <a:buNone/>
            </a:pPr>
            <a:r>
              <a:rPr lang="en-US" sz="1200" b="1" dirty="0"/>
              <a:t>Detailed MDM Assessment:</a:t>
            </a:r>
          </a:p>
          <a:p>
            <a:pPr>
              <a:spcBef>
                <a:spcPts val="600"/>
              </a:spcBef>
            </a:pPr>
            <a:r>
              <a:rPr lang="en-US" sz="1200" dirty="0"/>
              <a:t>Conduct a thorough assessment of our current data infrastructure and identify specific areas for MDM implementation.</a:t>
            </a:r>
          </a:p>
          <a:p>
            <a:pPr>
              <a:spcBef>
                <a:spcPts val="600"/>
              </a:spcBef>
            </a:pPr>
            <a:r>
              <a:rPr lang="en-US" sz="1200" dirty="0"/>
              <a:t>Timeline: [Start Date] - [End Date]</a:t>
            </a:r>
          </a:p>
          <a:p>
            <a:pPr>
              <a:spcBef>
                <a:spcPts val="600"/>
              </a:spcBef>
            </a:pPr>
            <a:endParaRPr lang="en-US" sz="1200" dirty="0"/>
          </a:p>
          <a:p>
            <a:pPr marL="0" indent="0">
              <a:spcBef>
                <a:spcPts val="600"/>
              </a:spcBef>
              <a:buNone/>
            </a:pPr>
            <a:r>
              <a:rPr lang="en-US" sz="1200" b="1" dirty="0"/>
              <a:t>Vendor Evaluation &amp; Selection:</a:t>
            </a:r>
          </a:p>
          <a:p>
            <a:pPr>
              <a:spcBef>
                <a:spcPts val="600"/>
              </a:spcBef>
            </a:pPr>
            <a:r>
              <a:rPr lang="en-US" sz="1200" dirty="0"/>
              <a:t>Begin the process of evaluating potential MDM solution providers.</a:t>
            </a:r>
          </a:p>
          <a:p>
            <a:pPr>
              <a:spcBef>
                <a:spcPts val="600"/>
              </a:spcBef>
            </a:pPr>
            <a:r>
              <a:rPr lang="en-US" sz="1200" dirty="0"/>
              <a:t>Target Completion: [Proposed Date]</a:t>
            </a:r>
          </a:p>
          <a:p>
            <a:pPr marL="0" indent="0">
              <a:spcBef>
                <a:spcPts val="600"/>
              </a:spcBef>
              <a:buNone/>
            </a:pPr>
            <a:r>
              <a:rPr lang="en-US" sz="1200" b="1" dirty="0"/>
              <a:t>Budget Allocation &amp; Approval:</a:t>
            </a:r>
          </a:p>
          <a:p>
            <a:pPr>
              <a:spcBef>
                <a:spcPts val="600"/>
              </a:spcBef>
            </a:pPr>
            <a:r>
              <a:rPr lang="en-US" sz="1200" dirty="0"/>
              <a:t>Finalize the budget for the MDM project based on vendor estimates and internal assessments.</a:t>
            </a:r>
          </a:p>
          <a:p>
            <a:pPr>
              <a:spcBef>
                <a:spcPts val="600"/>
              </a:spcBef>
            </a:pPr>
            <a:r>
              <a:rPr lang="en-US" sz="1200" dirty="0"/>
              <a:t>Approval Deadline: [Proposed Date]</a:t>
            </a:r>
          </a:p>
          <a:p>
            <a:pPr>
              <a:spcBef>
                <a:spcPts val="600"/>
              </a:spcBef>
            </a:pPr>
            <a:endParaRPr lang="en-US" sz="1200" dirty="0"/>
          </a:p>
          <a:p>
            <a:pPr marL="0" indent="0">
              <a:spcBef>
                <a:spcPts val="600"/>
              </a:spcBef>
              <a:buNone/>
            </a:pPr>
            <a:r>
              <a:rPr lang="en-US" sz="1200" b="1" dirty="0"/>
              <a:t>Project Kick-off Meeting:</a:t>
            </a:r>
          </a:p>
          <a:p>
            <a:pPr>
              <a:spcBef>
                <a:spcPts val="600"/>
              </a:spcBef>
            </a:pPr>
            <a:r>
              <a:rPr lang="en-US" sz="1200" dirty="0"/>
              <a:t>Once the budget is approved and the vendor is selected, schedule a project kick-off meeting to align all teams and set clear objectives.</a:t>
            </a:r>
          </a:p>
          <a:p>
            <a:pPr>
              <a:spcBef>
                <a:spcPts val="600"/>
              </a:spcBef>
            </a:pPr>
            <a:r>
              <a:rPr lang="en-US" sz="1200" dirty="0"/>
              <a:t>Date: [Proposed Date]</a:t>
            </a:r>
          </a:p>
        </p:txBody>
      </p:sp>
    </p:spTree>
    <p:extLst>
      <p:ext uri="{BB962C8B-B14F-4D97-AF65-F5344CB8AC3E}">
        <p14:creationId xmlns:p14="http://schemas.microsoft.com/office/powerpoint/2010/main" val="33136056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EBF3FB"/>
        </a:solidFill>
        <a:effectLst/>
      </p:bgPr>
    </p:bg>
    <p:spTree>
      <p:nvGrpSpPr>
        <p:cNvPr id="1" name=""/>
        <p:cNvGrpSpPr/>
        <p:nvPr/>
      </p:nvGrpSpPr>
      <p:grpSpPr>
        <a:xfrm>
          <a:off x="0" y="0"/>
          <a:ext cx="0" cy="0"/>
          <a:chOff x="0" y="0"/>
          <a:chExt cx="0" cy="0"/>
        </a:xfrm>
      </p:grpSpPr>
      <p:pic>
        <p:nvPicPr>
          <p:cNvPr id="4" name="Graphic 3" descr="Postit Notes with solid fill">
            <a:extLst>
              <a:ext uri="{FF2B5EF4-FFF2-40B4-BE49-F238E27FC236}">
                <a16:creationId xmlns:a16="http://schemas.microsoft.com/office/drawing/2014/main" id="{665CAA42-153F-63F9-335E-B6756AA7318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50186" y="1022456"/>
            <a:ext cx="5154507" cy="5154507"/>
          </a:xfrm>
          <a:prstGeom prst="rect">
            <a:avLst/>
          </a:prstGeom>
        </p:spPr>
      </p:pic>
      <p:sp>
        <p:nvSpPr>
          <p:cNvPr id="2" name="Title 1">
            <a:extLst>
              <a:ext uri="{FF2B5EF4-FFF2-40B4-BE49-F238E27FC236}">
                <a16:creationId xmlns:a16="http://schemas.microsoft.com/office/drawing/2014/main" id="{43C68B21-D15C-4F55-9740-37A946FB7770}"/>
              </a:ext>
            </a:extLst>
          </p:cNvPr>
          <p:cNvSpPr>
            <a:spLocks noGrp="1" noRot="1" noMove="1" noResize="1" noEditPoints="1" noAdjustHandles="1" noChangeArrowheads="1" noChangeShapeType="1"/>
          </p:cNvSpPr>
          <p:nvPr>
            <p:ph type="title"/>
          </p:nvPr>
        </p:nvSpPr>
        <p:spPr>
          <a:xfrm>
            <a:off x="737826" y="365126"/>
            <a:ext cx="10189254" cy="971306"/>
          </a:xfrm>
        </p:spPr>
        <p:txBody>
          <a:bodyPr/>
          <a:lstStyle/>
          <a:p>
            <a:r>
              <a:rPr lang="en-US" i="1" dirty="0">
                <a:latin typeface="+mn-lt"/>
              </a:rPr>
              <a:t>Next Steps Notes</a:t>
            </a:r>
          </a:p>
        </p:txBody>
      </p:sp>
      <p:sp>
        <p:nvSpPr>
          <p:cNvPr id="17" name="Content Placeholder 16">
            <a:extLst>
              <a:ext uri="{FF2B5EF4-FFF2-40B4-BE49-F238E27FC236}">
                <a16:creationId xmlns:a16="http://schemas.microsoft.com/office/drawing/2014/main" id="{C858C3D4-DF51-4558-9E9E-629C8A29E71D}"/>
              </a:ext>
            </a:extLst>
          </p:cNvPr>
          <p:cNvSpPr>
            <a:spLocks noGrp="1" noRot="1" noMove="1" noResize="1" noEditPoints="1" noAdjustHandles="1" noChangeArrowheads="1" noChangeShapeType="1"/>
          </p:cNvSpPr>
          <p:nvPr>
            <p:ph idx="1"/>
          </p:nvPr>
        </p:nvSpPr>
        <p:spPr>
          <a:xfrm>
            <a:off x="737826" y="1551842"/>
            <a:ext cx="10189254" cy="4625121"/>
          </a:xfrm>
        </p:spPr>
        <p:txBody>
          <a:bodyPr numCol="2" spcCol="360000">
            <a:normAutofit/>
          </a:bodyPr>
          <a:lstStyle/>
          <a:p>
            <a:pPr>
              <a:lnSpc>
                <a:spcPct val="120000"/>
              </a:lnSpc>
            </a:pPr>
            <a:r>
              <a:rPr lang="en-US" sz="1400" b="1" dirty="0"/>
              <a:t>Stakeholder Feedback Session: </a:t>
            </a:r>
            <a:r>
              <a:rPr lang="en-US" sz="1400" dirty="0"/>
              <a:t>Adjust the proposed date based on the availability of key stakeholders. This session is crucial to gather initial reactions and understand any concerns.</a:t>
            </a:r>
          </a:p>
          <a:p>
            <a:pPr>
              <a:lnSpc>
                <a:spcPct val="120000"/>
              </a:lnSpc>
            </a:pPr>
            <a:endParaRPr lang="en-US" sz="1400" dirty="0"/>
          </a:p>
          <a:p>
            <a:pPr>
              <a:lnSpc>
                <a:spcPct val="120000"/>
              </a:lnSpc>
            </a:pPr>
            <a:r>
              <a:rPr lang="en-US" sz="1400" b="1" dirty="0"/>
              <a:t>Detailed MDM Assessment:</a:t>
            </a:r>
            <a:r>
              <a:rPr lang="en-US" sz="1400" dirty="0"/>
              <a:t> The timeline should reflect a realistic duration based on the size and complexity of your organization's data infrastructure.</a:t>
            </a:r>
          </a:p>
          <a:p>
            <a:pPr>
              <a:lnSpc>
                <a:spcPct val="120000"/>
              </a:lnSpc>
            </a:pPr>
            <a:endParaRPr lang="en-US" sz="1400" dirty="0"/>
          </a:p>
          <a:p>
            <a:pPr>
              <a:lnSpc>
                <a:spcPct val="120000"/>
              </a:lnSpc>
            </a:pPr>
            <a:r>
              <a:rPr lang="en-US" sz="1400" b="1" dirty="0"/>
              <a:t>Vendor Evaluation &amp; Selection: </a:t>
            </a:r>
            <a:r>
              <a:rPr lang="en-US" sz="1400" dirty="0"/>
              <a:t>Depending on your industry and specific requirements, you might already have some vendors in mind. Adjust the target completion date based on how long you anticipate this process will take.</a:t>
            </a:r>
          </a:p>
          <a:p>
            <a:pPr>
              <a:lnSpc>
                <a:spcPct val="120000"/>
              </a:lnSpc>
            </a:pPr>
            <a:endParaRPr lang="en-US" sz="1400" dirty="0"/>
          </a:p>
          <a:p>
            <a:pPr>
              <a:lnSpc>
                <a:spcPct val="120000"/>
              </a:lnSpc>
            </a:pPr>
            <a:r>
              <a:rPr lang="en-US" sz="1400" b="1" dirty="0"/>
              <a:t>Budget Allocation &amp; Approval: </a:t>
            </a:r>
            <a:r>
              <a:rPr lang="en-US" sz="1400" dirty="0"/>
              <a:t>The proposed date should give your finance and procurement teams enough time to review and approve the budget. Ensure that all potential costs, including hidden or unforeseen expenses, are considered.</a:t>
            </a:r>
          </a:p>
          <a:p>
            <a:pPr>
              <a:lnSpc>
                <a:spcPct val="120000"/>
              </a:lnSpc>
            </a:pPr>
            <a:endParaRPr lang="en-US" sz="1400" dirty="0"/>
          </a:p>
          <a:p>
            <a:pPr>
              <a:lnSpc>
                <a:spcPct val="120000"/>
              </a:lnSpc>
            </a:pPr>
            <a:r>
              <a:rPr lang="en-US" sz="1400" b="1" dirty="0"/>
              <a:t>Project Kick-off Meeting:</a:t>
            </a:r>
            <a:r>
              <a:rPr lang="en-US" sz="1400" dirty="0"/>
              <a:t> This date should ideally be soon after the budget approval to maintain momentum. Ensure that all key project members can attend.</a:t>
            </a:r>
          </a:p>
          <a:p>
            <a:pPr>
              <a:lnSpc>
                <a:spcPct val="120000"/>
              </a:lnSpc>
            </a:pPr>
            <a:endParaRPr lang="en-US" sz="1400" dirty="0"/>
          </a:p>
          <a:p>
            <a:pPr>
              <a:lnSpc>
                <a:spcPct val="120000"/>
              </a:lnSpc>
            </a:pPr>
            <a:r>
              <a:rPr lang="en-US" sz="1400" b="1" i="1" dirty="0"/>
              <a:t>Remember</a:t>
            </a:r>
            <a:r>
              <a:rPr lang="en-US" sz="1400" dirty="0"/>
              <a:t>, </a:t>
            </a:r>
            <a:r>
              <a:rPr lang="en-US" sz="1400" i="1" dirty="0"/>
              <a:t>every industry and organization will have unique requirements and timelines. Adjust the dates and steps based on what's realistic and relevant for your specific situation.</a:t>
            </a:r>
          </a:p>
        </p:txBody>
      </p:sp>
      <p:pic>
        <p:nvPicPr>
          <p:cNvPr id="5" name="Picture 16">
            <a:extLst>
              <a:ext uri="{FF2B5EF4-FFF2-40B4-BE49-F238E27FC236}">
                <a16:creationId xmlns:a16="http://schemas.microsoft.com/office/drawing/2014/main" id="{5571D331-EB60-D6E3-93AD-5B4397A5B4EC}"/>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838201" y="6000382"/>
            <a:ext cx="896654" cy="286075"/>
          </a:xfrm>
          <a:prstGeom prst="rect">
            <a:avLst/>
          </a:prstGeom>
        </p:spPr>
      </p:pic>
      <p:pic>
        <p:nvPicPr>
          <p:cNvPr id="6" name="Graphic 5" descr="Pencil with solid fill">
            <a:extLst>
              <a:ext uri="{FF2B5EF4-FFF2-40B4-BE49-F238E27FC236}">
                <a16:creationId xmlns:a16="http://schemas.microsoft.com/office/drawing/2014/main" id="{F886F279-E2BA-6C93-9303-615F462128A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585906" y="249979"/>
            <a:ext cx="387798" cy="387798"/>
          </a:xfrm>
          <a:prstGeom prst="rect">
            <a:avLst/>
          </a:prstGeom>
        </p:spPr>
      </p:pic>
    </p:spTree>
    <p:extLst>
      <p:ext uri="{BB962C8B-B14F-4D97-AF65-F5344CB8AC3E}">
        <p14:creationId xmlns:p14="http://schemas.microsoft.com/office/powerpoint/2010/main" val="28743415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a:xfrm>
            <a:off x="838200" y="365126"/>
            <a:ext cx="10515600" cy="971306"/>
          </a:xfrm>
        </p:spPr>
        <p:txBody>
          <a:bodyPr/>
          <a:lstStyle/>
          <a:p>
            <a:r>
              <a:rPr lang="en-US" dirty="0" err="1"/>
              <a:t>TechFin</a:t>
            </a:r>
            <a:r>
              <a:rPr lang="en-US" dirty="0"/>
              <a:t> Solutions Inc – Closing Remarks</a:t>
            </a:r>
          </a:p>
        </p:txBody>
      </p:sp>
      <p:sp>
        <p:nvSpPr>
          <p:cNvPr id="5" name="Content Placeholder 4">
            <a:extLst>
              <a:ext uri="{FF2B5EF4-FFF2-40B4-BE49-F238E27FC236}">
                <a16:creationId xmlns:a16="http://schemas.microsoft.com/office/drawing/2014/main" id="{9EB5F38F-7CDC-88C3-5028-712F883D0D94}"/>
              </a:ext>
            </a:extLst>
          </p:cNvPr>
          <p:cNvSpPr>
            <a:spLocks noGrp="1"/>
          </p:cNvSpPr>
          <p:nvPr>
            <p:ph idx="1"/>
          </p:nvPr>
        </p:nvSpPr>
        <p:spPr>
          <a:xfrm>
            <a:off x="838200" y="1552575"/>
            <a:ext cx="5752253" cy="4624388"/>
          </a:xfrm>
        </p:spPr>
        <p:txBody>
          <a:bodyPr>
            <a:normAutofit/>
          </a:bodyPr>
          <a:lstStyle/>
          <a:p>
            <a:r>
              <a:rPr lang="en-US" dirty="0"/>
              <a:t>In the fast-paced world faced by </a:t>
            </a:r>
            <a:r>
              <a:rPr lang="en-US" dirty="0" err="1"/>
              <a:t>TechFin</a:t>
            </a:r>
            <a:r>
              <a:rPr lang="en-US" dirty="0"/>
              <a:t> solutions, where data drives innovation and growth, the importance of a robust Master Data Management system cannot be overstated. </a:t>
            </a:r>
          </a:p>
          <a:p>
            <a:r>
              <a:rPr lang="en-US" dirty="0"/>
              <a:t>Our journey over the past five years has seen exponential growth, diversification, and expansion. Yet, with these milestones, we've faced significant data challenges that have the potential to hinder our future trajectory.</a:t>
            </a:r>
          </a:p>
        </p:txBody>
      </p:sp>
    </p:spTree>
    <p:extLst>
      <p:ext uri="{BB962C8B-B14F-4D97-AF65-F5344CB8AC3E}">
        <p14:creationId xmlns:p14="http://schemas.microsoft.com/office/powerpoint/2010/main" val="10390284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a:xfrm>
            <a:off x="838200" y="365126"/>
            <a:ext cx="10515600" cy="971306"/>
          </a:xfrm>
        </p:spPr>
        <p:txBody>
          <a:bodyPr/>
          <a:lstStyle/>
          <a:p>
            <a:r>
              <a:rPr lang="en-US" dirty="0" err="1"/>
              <a:t>TechFin</a:t>
            </a:r>
            <a:r>
              <a:rPr lang="en-US" dirty="0"/>
              <a:t> Solutions Inc – Closing Remarks</a:t>
            </a:r>
          </a:p>
        </p:txBody>
      </p:sp>
      <p:sp>
        <p:nvSpPr>
          <p:cNvPr id="5" name="Content Placeholder 4">
            <a:extLst>
              <a:ext uri="{FF2B5EF4-FFF2-40B4-BE49-F238E27FC236}">
                <a16:creationId xmlns:a16="http://schemas.microsoft.com/office/drawing/2014/main" id="{9EB5F38F-7CDC-88C3-5028-712F883D0D94}"/>
              </a:ext>
            </a:extLst>
          </p:cNvPr>
          <p:cNvSpPr>
            <a:spLocks noGrp="1"/>
          </p:cNvSpPr>
          <p:nvPr>
            <p:ph idx="1"/>
          </p:nvPr>
        </p:nvSpPr>
        <p:spPr>
          <a:xfrm>
            <a:off x="838200" y="1552575"/>
            <a:ext cx="5819987" cy="4624388"/>
          </a:xfrm>
        </p:spPr>
        <p:txBody>
          <a:bodyPr>
            <a:normAutofit/>
          </a:bodyPr>
          <a:lstStyle/>
          <a:p>
            <a:r>
              <a:rPr lang="en-US" dirty="0"/>
              <a:t>Implementing MDM is not just a strategic move—it's a pivotal step towards ensuring data accuracy, streamlining operations, and delivering unparalleled value to our customers. </a:t>
            </a:r>
          </a:p>
          <a:p>
            <a:r>
              <a:rPr lang="en-US" dirty="0"/>
              <a:t>As stakeholders, your support in this initiative is not just an investment in a system, but a commitment to the very foundation of our enterprise's success. </a:t>
            </a:r>
          </a:p>
          <a:p>
            <a:r>
              <a:rPr lang="en-US" dirty="0"/>
              <a:t>Together, let's champion a data-driven future, where clarity, consistency, and innovation are at the heart of everything we do.</a:t>
            </a:r>
          </a:p>
        </p:txBody>
      </p:sp>
    </p:spTree>
    <p:extLst>
      <p:ext uri="{BB962C8B-B14F-4D97-AF65-F5344CB8AC3E}">
        <p14:creationId xmlns:p14="http://schemas.microsoft.com/office/powerpoint/2010/main" val="34001116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EBF3FB"/>
        </a:solidFill>
        <a:effectLst/>
      </p:bgPr>
    </p:bg>
    <p:spTree>
      <p:nvGrpSpPr>
        <p:cNvPr id="1" name=""/>
        <p:cNvGrpSpPr/>
        <p:nvPr/>
      </p:nvGrpSpPr>
      <p:grpSpPr>
        <a:xfrm>
          <a:off x="0" y="0"/>
          <a:ext cx="0" cy="0"/>
          <a:chOff x="0" y="0"/>
          <a:chExt cx="0" cy="0"/>
        </a:xfrm>
      </p:grpSpPr>
      <p:pic>
        <p:nvPicPr>
          <p:cNvPr id="4" name="Graphic 3" descr="Postit Notes with solid fill">
            <a:extLst>
              <a:ext uri="{FF2B5EF4-FFF2-40B4-BE49-F238E27FC236}">
                <a16:creationId xmlns:a16="http://schemas.microsoft.com/office/drawing/2014/main" id="{9BF2CFA7-494E-E8DA-2A1C-5384CD86BD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50186" y="1022456"/>
            <a:ext cx="5154507" cy="5154507"/>
          </a:xfrm>
          <a:prstGeom prst="rect">
            <a:avLst/>
          </a:prstGeom>
        </p:spPr>
      </p:pic>
      <p:sp>
        <p:nvSpPr>
          <p:cNvPr id="2" name="Title 1">
            <a:extLst>
              <a:ext uri="{FF2B5EF4-FFF2-40B4-BE49-F238E27FC236}">
                <a16:creationId xmlns:a16="http://schemas.microsoft.com/office/drawing/2014/main" id="{43C68B21-D15C-4F55-9740-37A946FB7770}"/>
              </a:ext>
            </a:extLst>
          </p:cNvPr>
          <p:cNvSpPr>
            <a:spLocks noGrp="1" noRot="1" noMove="1" noResize="1" noEditPoints="1" noAdjustHandles="1" noChangeArrowheads="1" noChangeShapeType="1"/>
          </p:cNvSpPr>
          <p:nvPr>
            <p:ph type="title"/>
          </p:nvPr>
        </p:nvSpPr>
        <p:spPr/>
        <p:txBody>
          <a:bodyPr/>
          <a:lstStyle/>
          <a:p>
            <a:r>
              <a:rPr lang="en-US" i="1" dirty="0">
                <a:latin typeface="+mn-lt"/>
              </a:rPr>
              <a:t>Conclusion &amp; Call to Action Notes</a:t>
            </a:r>
          </a:p>
        </p:txBody>
      </p:sp>
      <p:sp>
        <p:nvSpPr>
          <p:cNvPr id="17" name="Content Placeholder 16">
            <a:extLst>
              <a:ext uri="{FF2B5EF4-FFF2-40B4-BE49-F238E27FC236}">
                <a16:creationId xmlns:a16="http://schemas.microsoft.com/office/drawing/2014/main" id="{C858C3D4-DF51-4558-9E9E-629C8A29E71D}"/>
              </a:ext>
            </a:extLst>
          </p:cNvPr>
          <p:cNvSpPr>
            <a:spLocks noGrp="1" noRot="1" noMove="1" noResize="1" noEditPoints="1" noAdjustHandles="1" noChangeArrowheads="1" noChangeShapeType="1"/>
          </p:cNvSpPr>
          <p:nvPr>
            <p:ph idx="1"/>
          </p:nvPr>
        </p:nvSpPr>
        <p:spPr/>
        <p:txBody>
          <a:bodyPr numCol="2" spcCol="360000">
            <a:normAutofit fontScale="70000" lnSpcReduction="20000"/>
          </a:bodyPr>
          <a:lstStyle/>
          <a:p>
            <a:pPr>
              <a:lnSpc>
                <a:spcPct val="120000"/>
              </a:lnSpc>
            </a:pPr>
            <a:r>
              <a:rPr lang="en-US" b="1" dirty="0"/>
              <a:t>Personalize the Context: </a:t>
            </a:r>
            <a:r>
              <a:rPr lang="en-US" dirty="0"/>
              <a:t>Begin by referencing specific achievements, challenges, or milestones that are unique to your industry and company. This makes the recap resonate more with your audience.</a:t>
            </a:r>
          </a:p>
          <a:p>
            <a:pPr>
              <a:lnSpc>
                <a:spcPct val="120000"/>
              </a:lnSpc>
            </a:pPr>
            <a:endParaRPr lang="en-US" dirty="0"/>
          </a:p>
          <a:p>
            <a:pPr>
              <a:lnSpc>
                <a:spcPct val="120000"/>
              </a:lnSpc>
            </a:pPr>
            <a:r>
              <a:rPr lang="en-US" b="1" dirty="0"/>
              <a:t>Highlight the Core Problem: </a:t>
            </a:r>
            <a:r>
              <a:rPr lang="en-US" dirty="0"/>
              <a:t>Reiterate the primary data challenges or pain points that the organization is facing. This serves as a reminder of the urgency and importance of the MDM solution.</a:t>
            </a:r>
          </a:p>
          <a:p>
            <a:pPr>
              <a:lnSpc>
                <a:spcPct val="120000"/>
              </a:lnSpc>
            </a:pPr>
            <a:endParaRPr lang="en-US" dirty="0"/>
          </a:p>
          <a:p>
            <a:pPr>
              <a:lnSpc>
                <a:spcPct val="120000"/>
              </a:lnSpc>
            </a:pPr>
            <a:r>
              <a:rPr lang="en-US" b="1" dirty="0"/>
              <a:t>Emphasize the Solution: </a:t>
            </a:r>
            <a:r>
              <a:rPr lang="en-US" dirty="0"/>
              <a:t>Clearly state how MDM addresses these challenges. Use powerful and positive language to convey the transformative potential of MDM.</a:t>
            </a:r>
          </a:p>
          <a:p>
            <a:pPr>
              <a:lnSpc>
                <a:spcPct val="120000"/>
              </a:lnSpc>
            </a:pPr>
            <a:endParaRPr lang="en-US" dirty="0"/>
          </a:p>
          <a:p>
            <a:pPr>
              <a:lnSpc>
                <a:spcPct val="120000"/>
              </a:lnSpc>
            </a:pPr>
            <a:r>
              <a:rPr lang="en-US" b="1" dirty="0"/>
              <a:t>Stakeholder Engagement: </a:t>
            </a:r>
            <a:r>
              <a:rPr lang="en-US" dirty="0"/>
              <a:t>Directly address the stakeholders, emphasizing their role and importance in the decision-making process. This creates a sense of collective responsibility and involvement.</a:t>
            </a:r>
          </a:p>
          <a:p>
            <a:pPr>
              <a:lnSpc>
                <a:spcPct val="120000"/>
              </a:lnSpc>
            </a:pPr>
            <a:endParaRPr lang="en-US" dirty="0"/>
          </a:p>
          <a:p>
            <a:pPr>
              <a:lnSpc>
                <a:spcPct val="120000"/>
              </a:lnSpc>
            </a:pPr>
            <a:r>
              <a:rPr lang="en-US" b="1" dirty="0"/>
              <a:t>Visual Aids: </a:t>
            </a:r>
            <a:r>
              <a:rPr lang="en-US" dirty="0"/>
              <a:t>Consider using impactful visuals or graphics that encapsulate the journey from problem to solution. This can be a simple before-and-after comparison or a brief roadmap.</a:t>
            </a:r>
          </a:p>
          <a:p>
            <a:pPr>
              <a:lnSpc>
                <a:spcPct val="120000"/>
              </a:lnSpc>
            </a:pPr>
            <a:endParaRPr lang="en-US" dirty="0"/>
          </a:p>
          <a:p>
            <a:pPr>
              <a:lnSpc>
                <a:spcPct val="120000"/>
              </a:lnSpc>
            </a:pPr>
            <a:r>
              <a:rPr lang="en-US" b="1" dirty="0"/>
              <a:t>Call to Action: </a:t>
            </a:r>
            <a:r>
              <a:rPr lang="en-US" dirty="0"/>
              <a:t>End with a strong call to action. Encourage stakeholders to take the next steps, whether it's further discussions, workshops, or immediate approval processes.</a:t>
            </a:r>
          </a:p>
          <a:p>
            <a:pPr>
              <a:lnSpc>
                <a:spcPct val="120000"/>
              </a:lnSpc>
            </a:pPr>
            <a:endParaRPr lang="en-US" dirty="0"/>
          </a:p>
          <a:p>
            <a:pPr>
              <a:lnSpc>
                <a:spcPct val="120000"/>
              </a:lnSpc>
            </a:pPr>
            <a:r>
              <a:rPr lang="en-US" b="1" dirty="0"/>
              <a:t>Keep it Concise: </a:t>
            </a:r>
            <a:r>
              <a:rPr lang="en-US" dirty="0"/>
              <a:t>While it's a recap, it shouldn't be lengthy. Aim for clarity and brevity, focusing on the most impactful points.</a:t>
            </a:r>
          </a:p>
          <a:p>
            <a:pPr>
              <a:lnSpc>
                <a:spcPct val="120000"/>
              </a:lnSpc>
            </a:pPr>
            <a:endParaRPr lang="en-US" dirty="0"/>
          </a:p>
          <a:p>
            <a:pPr>
              <a:lnSpc>
                <a:spcPct val="120000"/>
              </a:lnSpc>
            </a:pPr>
            <a:r>
              <a:rPr lang="en-US" b="1" dirty="0"/>
              <a:t>Emotional Appeal: </a:t>
            </a:r>
            <a:r>
              <a:rPr lang="en-US" dirty="0"/>
              <a:t>While the presentation is largely data-driven, the conclusion can tap into emotions. Speak to the company's mission, vision, and the collective aspiration for growth and success.</a:t>
            </a:r>
          </a:p>
          <a:p>
            <a:pPr>
              <a:lnSpc>
                <a:spcPct val="120000"/>
              </a:lnSpc>
            </a:pPr>
            <a:endParaRPr lang="en-US" dirty="0"/>
          </a:p>
          <a:p>
            <a:pPr>
              <a:lnSpc>
                <a:spcPct val="120000"/>
              </a:lnSpc>
            </a:pPr>
            <a:r>
              <a:rPr lang="en-US" b="1" dirty="0"/>
              <a:t>Practice Delivery: </a:t>
            </a:r>
            <a:r>
              <a:rPr lang="en-US" dirty="0"/>
              <a:t>The way this slide is presented is as crucial as its content. Practice delivering it with conviction, confidence, and enthusiasm to leave a lasting impression.</a:t>
            </a:r>
          </a:p>
          <a:p>
            <a:pPr>
              <a:lnSpc>
                <a:spcPct val="120000"/>
              </a:lnSpc>
            </a:pPr>
            <a:endParaRPr lang="en-US" dirty="0"/>
          </a:p>
          <a:p>
            <a:pPr>
              <a:lnSpc>
                <a:spcPct val="120000"/>
              </a:lnSpc>
            </a:pPr>
            <a:r>
              <a:rPr lang="en-US" b="1" dirty="0"/>
              <a:t>Feedback Loop: </a:t>
            </a:r>
            <a:r>
              <a:rPr lang="en-US" dirty="0"/>
              <a:t>Before finalizing, share the slide with a diverse group within the organization for feedback. This ensures that the message is universally resonant and clear.</a:t>
            </a:r>
          </a:p>
          <a:p>
            <a:pPr>
              <a:lnSpc>
                <a:spcPct val="120000"/>
              </a:lnSpc>
            </a:pPr>
            <a:endParaRPr lang="en-US" dirty="0"/>
          </a:p>
        </p:txBody>
      </p:sp>
      <p:pic>
        <p:nvPicPr>
          <p:cNvPr id="5" name="Picture 16">
            <a:extLst>
              <a:ext uri="{FF2B5EF4-FFF2-40B4-BE49-F238E27FC236}">
                <a16:creationId xmlns:a16="http://schemas.microsoft.com/office/drawing/2014/main" id="{E1C67B14-092A-681E-9BFC-03D042B49C4C}"/>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838201" y="6176963"/>
            <a:ext cx="896654" cy="286075"/>
          </a:xfrm>
          <a:prstGeom prst="rect">
            <a:avLst/>
          </a:prstGeom>
        </p:spPr>
      </p:pic>
      <p:pic>
        <p:nvPicPr>
          <p:cNvPr id="6" name="Graphic 5" descr="Pencil with solid fill">
            <a:extLst>
              <a:ext uri="{FF2B5EF4-FFF2-40B4-BE49-F238E27FC236}">
                <a16:creationId xmlns:a16="http://schemas.microsoft.com/office/drawing/2014/main" id="{5BFA2B61-8AE5-6959-D620-BF21FE4F7A4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585906" y="249979"/>
            <a:ext cx="387798" cy="387798"/>
          </a:xfrm>
          <a:prstGeom prst="rect">
            <a:avLst/>
          </a:prstGeom>
        </p:spPr>
      </p:pic>
    </p:spTree>
    <p:extLst>
      <p:ext uri="{BB962C8B-B14F-4D97-AF65-F5344CB8AC3E}">
        <p14:creationId xmlns:p14="http://schemas.microsoft.com/office/powerpoint/2010/main" val="4250809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a:xfrm>
            <a:off x="838200" y="2601622"/>
            <a:ext cx="10515600" cy="965887"/>
          </a:xfrm>
        </p:spPr>
        <p:txBody>
          <a:bodyPr>
            <a:normAutofit/>
          </a:bodyPr>
          <a:lstStyle/>
          <a:p>
            <a:r>
              <a:rPr lang="en-US" sz="4000" dirty="0"/>
              <a:t>Q&amp;A</a:t>
            </a:r>
          </a:p>
        </p:txBody>
      </p:sp>
      <p:sp>
        <p:nvSpPr>
          <p:cNvPr id="17" name="Content Placeholder 16">
            <a:extLst>
              <a:ext uri="{FF2B5EF4-FFF2-40B4-BE49-F238E27FC236}">
                <a16:creationId xmlns:a16="http://schemas.microsoft.com/office/drawing/2014/main" id="{C858C3D4-DF51-4558-9E9E-629C8A29E71D}"/>
              </a:ext>
            </a:extLst>
          </p:cNvPr>
          <p:cNvSpPr>
            <a:spLocks noGrp="1"/>
          </p:cNvSpPr>
          <p:nvPr>
            <p:ph idx="4294967295"/>
          </p:nvPr>
        </p:nvSpPr>
        <p:spPr>
          <a:xfrm>
            <a:off x="838200" y="3610187"/>
            <a:ext cx="10515600" cy="751840"/>
          </a:xfrm>
        </p:spPr>
        <p:txBody>
          <a:bodyPr numCol="2">
            <a:normAutofit/>
          </a:bodyPr>
          <a:lstStyle/>
          <a:p>
            <a:pPr marL="0" indent="0">
              <a:lnSpc>
                <a:spcPct val="120000"/>
              </a:lnSpc>
              <a:buNone/>
            </a:pPr>
            <a:r>
              <a:rPr lang="en-US" b="1" dirty="0">
                <a:solidFill>
                  <a:schemeClr val="bg1"/>
                </a:solidFill>
              </a:rPr>
              <a:t>We invite you to share your questions </a:t>
            </a:r>
            <a:br>
              <a:rPr lang="en-US" b="1" dirty="0">
                <a:solidFill>
                  <a:schemeClr val="bg1"/>
                </a:solidFill>
              </a:rPr>
            </a:br>
            <a:r>
              <a:rPr lang="en-US" b="1" dirty="0">
                <a:solidFill>
                  <a:schemeClr val="bg1"/>
                </a:solidFill>
              </a:rPr>
              <a:t>and and engage in discussion.</a:t>
            </a:r>
          </a:p>
        </p:txBody>
      </p:sp>
    </p:spTree>
    <p:extLst>
      <p:ext uri="{BB962C8B-B14F-4D97-AF65-F5344CB8AC3E}">
        <p14:creationId xmlns:p14="http://schemas.microsoft.com/office/powerpoint/2010/main" val="11748901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BF6B6A9-229D-026F-FA15-84374B4456AA}"/>
              </a:ext>
            </a:extLst>
          </p:cNvPr>
          <p:cNvSpPr>
            <a:spLocks noGrp="1"/>
          </p:cNvSpPr>
          <p:nvPr>
            <p:ph type="body" sz="quarter" idx="10"/>
          </p:nvPr>
        </p:nvSpPr>
        <p:spPr/>
        <p:txBody>
          <a:bodyPr>
            <a:normAutofit/>
          </a:bodyPr>
          <a:lstStyle/>
          <a:p>
            <a:endParaRPr lang="en-US" dirty="0"/>
          </a:p>
        </p:txBody>
      </p:sp>
      <p:sp>
        <p:nvSpPr>
          <p:cNvPr id="3" name="Text Placeholder 2">
            <a:extLst>
              <a:ext uri="{FF2B5EF4-FFF2-40B4-BE49-F238E27FC236}">
                <a16:creationId xmlns:a16="http://schemas.microsoft.com/office/drawing/2014/main" id="{1F9E38D6-935F-87BB-8820-A6CF36DA31B9}"/>
              </a:ext>
            </a:extLst>
          </p:cNvPr>
          <p:cNvSpPr>
            <a:spLocks noGrp="1"/>
          </p:cNvSpPr>
          <p:nvPr>
            <p:ph type="body" sz="quarter" idx="11"/>
          </p:nvPr>
        </p:nvSpPr>
        <p:spPr/>
        <p:txBody>
          <a:bodyPr>
            <a:normAutofit/>
          </a:bodyPr>
          <a:lstStyle/>
          <a:p>
            <a:endParaRPr lang="en-US" dirty="0"/>
          </a:p>
        </p:txBody>
      </p:sp>
      <p:sp>
        <p:nvSpPr>
          <p:cNvPr id="4" name="Text Placeholder 3">
            <a:extLst>
              <a:ext uri="{FF2B5EF4-FFF2-40B4-BE49-F238E27FC236}">
                <a16:creationId xmlns:a16="http://schemas.microsoft.com/office/drawing/2014/main" id="{F50109B1-24C4-12B1-1842-5E8882366B44}"/>
              </a:ext>
            </a:extLst>
          </p:cNvPr>
          <p:cNvSpPr>
            <a:spLocks noGrp="1"/>
          </p:cNvSpPr>
          <p:nvPr>
            <p:ph type="body" sz="quarter" idx="12"/>
          </p:nvPr>
        </p:nvSpPr>
        <p:spPr/>
        <p:txBody>
          <a:bodyPr>
            <a:normAutofit/>
          </a:bodyPr>
          <a:lstStyle/>
          <a:p>
            <a:endParaRPr lang="en-US" dirty="0"/>
          </a:p>
        </p:txBody>
      </p:sp>
      <p:sp>
        <p:nvSpPr>
          <p:cNvPr id="5" name="Text Placeholder 4">
            <a:extLst>
              <a:ext uri="{FF2B5EF4-FFF2-40B4-BE49-F238E27FC236}">
                <a16:creationId xmlns:a16="http://schemas.microsoft.com/office/drawing/2014/main" id="{2789CADF-819C-16A0-9E22-A5B9D37D10B2}"/>
              </a:ext>
            </a:extLst>
          </p:cNvPr>
          <p:cNvSpPr>
            <a:spLocks noGrp="1"/>
          </p:cNvSpPr>
          <p:nvPr>
            <p:ph type="body" sz="quarter" idx="13"/>
          </p:nvPr>
        </p:nvSpPr>
        <p:spPr/>
        <p:txBody>
          <a:bodyPr/>
          <a:lstStyle/>
          <a:p>
            <a:endParaRPr lang="en-US" dirty="0"/>
          </a:p>
        </p:txBody>
      </p:sp>
    </p:spTree>
    <p:extLst>
      <p:ext uri="{BB962C8B-B14F-4D97-AF65-F5344CB8AC3E}">
        <p14:creationId xmlns:p14="http://schemas.microsoft.com/office/powerpoint/2010/main" val="3113902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BF3F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noRot="1" noMove="1" noResize="1" noEditPoints="1" noAdjustHandles="1" noChangeArrowheads="1" noChangeShapeType="1"/>
          </p:cNvSpPr>
          <p:nvPr>
            <p:ph type="title"/>
          </p:nvPr>
        </p:nvSpPr>
        <p:spPr/>
        <p:txBody>
          <a:bodyPr/>
          <a:lstStyle/>
          <a:p>
            <a:r>
              <a:rPr lang="en-US" i="1" dirty="0">
                <a:latin typeface="+mn-lt"/>
              </a:rPr>
              <a:t>Introduction Notes</a:t>
            </a:r>
          </a:p>
        </p:txBody>
      </p:sp>
      <p:sp>
        <p:nvSpPr>
          <p:cNvPr id="17" name="Content Placeholder 16">
            <a:extLst>
              <a:ext uri="{FF2B5EF4-FFF2-40B4-BE49-F238E27FC236}">
                <a16:creationId xmlns:a16="http://schemas.microsoft.com/office/drawing/2014/main" id="{C858C3D4-DF51-4558-9E9E-629C8A29E71D}"/>
              </a:ext>
            </a:extLst>
          </p:cNvPr>
          <p:cNvSpPr>
            <a:spLocks noGrp="1" noRot="1" noMove="1" noResize="1" noEditPoints="1" noAdjustHandles="1" noChangeArrowheads="1" noChangeShapeType="1"/>
          </p:cNvSpPr>
          <p:nvPr>
            <p:ph idx="1"/>
          </p:nvPr>
        </p:nvSpPr>
        <p:spPr/>
        <p:txBody>
          <a:bodyPr numCol="2">
            <a:normAutofit/>
          </a:bodyPr>
          <a:lstStyle/>
          <a:p>
            <a:pPr>
              <a:lnSpc>
                <a:spcPct val="120000"/>
              </a:lnSpc>
            </a:pPr>
            <a:r>
              <a:rPr lang="en-US" sz="1400" dirty="0"/>
              <a:t>Emphasize the significance of data in your industry and how it's central to your operations, decision-making, and customer experience.</a:t>
            </a:r>
          </a:p>
          <a:p>
            <a:pPr>
              <a:lnSpc>
                <a:spcPct val="120000"/>
              </a:lnSpc>
            </a:pPr>
            <a:r>
              <a:rPr lang="en-US" sz="1400" dirty="0"/>
              <a:t>Highlight the challenges faced due to rapid growth and how they've impacted business operations.</a:t>
            </a:r>
          </a:p>
          <a:p>
            <a:pPr>
              <a:lnSpc>
                <a:spcPct val="120000"/>
              </a:lnSpc>
            </a:pPr>
            <a:r>
              <a:rPr lang="en-US" sz="1400" dirty="0"/>
              <a:t>Convey the urgency and importance of addressing these data challenges to ensure continued growth, efficiency, and customer satisfaction.</a:t>
            </a:r>
          </a:p>
          <a:p>
            <a:pPr>
              <a:lnSpc>
                <a:spcPct val="120000"/>
              </a:lnSpc>
            </a:pPr>
            <a:r>
              <a:rPr lang="en-US" sz="1400" dirty="0"/>
              <a:t>Set the stage for the subsequent slides, which will delve deeper into the specifics of the MDM solution and its benefits.</a:t>
            </a:r>
          </a:p>
          <a:p>
            <a:pPr>
              <a:lnSpc>
                <a:spcPct val="120000"/>
              </a:lnSpc>
            </a:pPr>
            <a:endParaRPr lang="en-US" sz="1400" dirty="0"/>
          </a:p>
        </p:txBody>
      </p:sp>
      <p:pic>
        <p:nvPicPr>
          <p:cNvPr id="4" name="Graphic 3" descr="Postit Notes with solid fill">
            <a:extLst>
              <a:ext uri="{FF2B5EF4-FFF2-40B4-BE49-F238E27FC236}">
                <a16:creationId xmlns:a16="http://schemas.microsoft.com/office/drawing/2014/main" id="{ECAD84E5-A1D1-2E6E-FC2B-67D5B0E8EA0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50186" y="1022456"/>
            <a:ext cx="5154507" cy="5154507"/>
          </a:xfrm>
          <a:prstGeom prst="rect">
            <a:avLst/>
          </a:prstGeom>
        </p:spPr>
      </p:pic>
      <p:pic>
        <p:nvPicPr>
          <p:cNvPr id="5" name="Picture 16">
            <a:extLst>
              <a:ext uri="{FF2B5EF4-FFF2-40B4-BE49-F238E27FC236}">
                <a16:creationId xmlns:a16="http://schemas.microsoft.com/office/drawing/2014/main" id="{49B62F38-B117-6B01-6BE5-B43EC476A234}"/>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838201" y="6000382"/>
            <a:ext cx="896654" cy="286075"/>
          </a:xfrm>
          <a:prstGeom prst="rect">
            <a:avLst/>
          </a:prstGeom>
        </p:spPr>
      </p:pic>
      <p:pic>
        <p:nvPicPr>
          <p:cNvPr id="6" name="Graphic 5" descr="Pencil with solid fill">
            <a:extLst>
              <a:ext uri="{FF2B5EF4-FFF2-40B4-BE49-F238E27FC236}">
                <a16:creationId xmlns:a16="http://schemas.microsoft.com/office/drawing/2014/main" id="{A77B5CC8-B93A-3B19-23EC-5FA5B925C73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585906" y="249979"/>
            <a:ext cx="387798" cy="387798"/>
          </a:xfrm>
          <a:prstGeom prst="rect">
            <a:avLst/>
          </a:prstGeom>
        </p:spPr>
      </p:pic>
    </p:spTree>
    <p:extLst>
      <p:ext uri="{BB962C8B-B14F-4D97-AF65-F5344CB8AC3E}">
        <p14:creationId xmlns:p14="http://schemas.microsoft.com/office/powerpoint/2010/main" val="197800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E445D5-8D3A-ED10-60E6-C9652797352C}"/>
              </a:ext>
            </a:extLst>
          </p:cNvPr>
          <p:cNvSpPr>
            <a:spLocks noGrp="1"/>
          </p:cNvSpPr>
          <p:nvPr>
            <p:ph type="title"/>
          </p:nvPr>
        </p:nvSpPr>
        <p:spPr/>
        <p:txBody>
          <a:bodyPr/>
          <a:lstStyle/>
          <a:p>
            <a:r>
              <a:rPr lang="en-IE" dirty="0"/>
              <a:t>Agenda</a:t>
            </a:r>
          </a:p>
        </p:txBody>
      </p:sp>
      <p:sp>
        <p:nvSpPr>
          <p:cNvPr id="4" name="Content Placeholder 3">
            <a:extLst>
              <a:ext uri="{FF2B5EF4-FFF2-40B4-BE49-F238E27FC236}">
                <a16:creationId xmlns:a16="http://schemas.microsoft.com/office/drawing/2014/main" id="{17D09646-355A-1B5C-C749-BDC2C1F67DB6}"/>
              </a:ext>
            </a:extLst>
          </p:cNvPr>
          <p:cNvSpPr>
            <a:spLocks noGrp="1"/>
          </p:cNvSpPr>
          <p:nvPr>
            <p:ph idx="1"/>
          </p:nvPr>
        </p:nvSpPr>
        <p:spPr>
          <a:xfrm>
            <a:off x="838200" y="1551842"/>
            <a:ext cx="5493262" cy="4625121"/>
          </a:xfrm>
        </p:spPr>
        <p:txBody>
          <a:bodyPr>
            <a:normAutofit/>
          </a:bodyPr>
          <a:lstStyle/>
          <a:p>
            <a:pPr marL="0" indent="0">
              <a:buNone/>
            </a:pPr>
            <a:r>
              <a:rPr lang="en-IE" b="1" dirty="0"/>
              <a:t>Brief overview of the presentation flow:</a:t>
            </a:r>
          </a:p>
          <a:p>
            <a:r>
              <a:rPr lang="en-IE" dirty="0"/>
              <a:t>Introduction to MDM</a:t>
            </a:r>
            <a:endParaRPr lang="en-IE" b="1" dirty="0"/>
          </a:p>
          <a:p>
            <a:r>
              <a:rPr lang="en-IE" dirty="0"/>
              <a:t>The Need for MDM</a:t>
            </a:r>
            <a:endParaRPr lang="en-IE" b="1" dirty="0"/>
          </a:p>
          <a:p>
            <a:r>
              <a:rPr lang="en-IE" dirty="0"/>
              <a:t>Benefits of MDM</a:t>
            </a:r>
            <a:endParaRPr lang="en-IE" b="1" dirty="0"/>
          </a:p>
          <a:p>
            <a:r>
              <a:rPr lang="en-IE" dirty="0"/>
              <a:t>ROI &amp; Financial Justification</a:t>
            </a:r>
          </a:p>
          <a:p>
            <a:r>
              <a:rPr lang="en-IE" dirty="0"/>
              <a:t>Implementation Roadmap</a:t>
            </a:r>
          </a:p>
          <a:p>
            <a:r>
              <a:rPr lang="en-IE" dirty="0"/>
              <a:t>Stakeholder Roles and Responsibilities</a:t>
            </a:r>
          </a:p>
          <a:p>
            <a:r>
              <a:rPr lang="en-IE" dirty="0"/>
              <a:t>Q&amp;A</a:t>
            </a:r>
          </a:p>
        </p:txBody>
      </p:sp>
    </p:spTree>
    <p:extLst>
      <p:ext uri="{BB962C8B-B14F-4D97-AF65-F5344CB8AC3E}">
        <p14:creationId xmlns:p14="http://schemas.microsoft.com/office/powerpoint/2010/main" val="3666315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E445D5-8D3A-ED10-60E6-C9652797352C}"/>
              </a:ext>
            </a:extLst>
          </p:cNvPr>
          <p:cNvSpPr>
            <a:spLocks noGrp="1"/>
          </p:cNvSpPr>
          <p:nvPr>
            <p:ph type="title"/>
          </p:nvPr>
        </p:nvSpPr>
        <p:spPr/>
        <p:txBody>
          <a:bodyPr/>
          <a:lstStyle/>
          <a:p>
            <a:r>
              <a:rPr lang="en-IE" dirty="0"/>
              <a:t>Introduction to MDM</a:t>
            </a:r>
          </a:p>
        </p:txBody>
      </p:sp>
      <p:sp>
        <p:nvSpPr>
          <p:cNvPr id="4" name="Content Placeholder 3">
            <a:extLst>
              <a:ext uri="{FF2B5EF4-FFF2-40B4-BE49-F238E27FC236}">
                <a16:creationId xmlns:a16="http://schemas.microsoft.com/office/drawing/2014/main" id="{17D09646-355A-1B5C-C749-BDC2C1F67DB6}"/>
              </a:ext>
            </a:extLst>
          </p:cNvPr>
          <p:cNvSpPr>
            <a:spLocks noGrp="1"/>
          </p:cNvSpPr>
          <p:nvPr>
            <p:ph idx="1"/>
          </p:nvPr>
        </p:nvSpPr>
        <p:spPr>
          <a:xfrm>
            <a:off x="838200" y="1551842"/>
            <a:ext cx="9244584" cy="4625121"/>
          </a:xfrm>
        </p:spPr>
        <p:txBody>
          <a:bodyPr>
            <a:normAutofit/>
          </a:bodyPr>
          <a:lstStyle/>
          <a:p>
            <a:pPr marL="0" indent="0">
              <a:buNone/>
            </a:pPr>
            <a:r>
              <a:rPr lang="en-IE" b="1" dirty="0"/>
              <a:t>What is Master Data Management?</a:t>
            </a:r>
          </a:p>
          <a:p>
            <a:r>
              <a:rPr lang="en-IE" dirty="0"/>
              <a:t>A strategic approach to managing, consolidating, and centralizing critical business data.</a:t>
            </a:r>
          </a:p>
          <a:p>
            <a:pPr marL="0" indent="0">
              <a:buNone/>
            </a:pPr>
            <a:endParaRPr lang="en-IE" b="1" dirty="0"/>
          </a:p>
          <a:p>
            <a:pPr marL="0" indent="0">
              <a:buNone/>
            </a:pPr>
            <a:r>
              <a:rPr lang="en-IE" b="1" dirty="0"/>
              <a:t>Key Features of MDM:</a:t>
            </a:r>
          </a:p>
          <a:p>
            <a:r>
              <a:rPr lang="en-IE" dirty="0"/>
              <a:t>Centralized System: Standardizes, streamlines, and consolidates data across the organization.</a:t>
            </a:r>
          </a:p>
          <a:p>
            <a:r>
              <a:rPr lang="en-IE" dirty="0"/>
              <a:t>Data Integrity: Ensures consistency, accuracy, and control in data maintenance and application.</a:t>
            </a:r>
          </a:p>
          <a:p>
            <a:r>
              <a:rPr lang="en-IE" dirty="0"/>
              <a:t>Single Source of Truth: Provides a unified view of core business entities such as customers, products, suppliers, and more.</a:t>
            </a:r>
          </a:p>
        </p:txBody>
      </p:sp>
    </p:spTree>
    <p:extLst>
      <p:ext uri="{BB962C8B-B14F-4D97-AF65-F5344CB8AC3E}">
        <p14:creationId xmlns:p14="http://schemas.microsoft.com/office/powerpoint/2010/main" val="3656915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BF3F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noRot="1" noMove="1" noResize="1" noEditPoints="1" noAdjustHandles="1" noChangeArrowheads="1" noChangeShapeType="1"/>
          </p:cNvSpPr>
          <p:nvPr>
            <p:ph type="title"/>
          </p:nvPr>
        </p:nvSpPr>
        <p:spPr/>
        <p:txBody>
          <a:bodyPr/>
          <a:lstStyle/>
          <a:p>
            <a:r>
              <a:rPr lang="en-US" i="1" dirty="0">
                <a:latin typeface="+mn-lt"/>
              </a:rPr>
              <a:t>Introduction to MDM Notes</a:t>
            </a:r>
          </a:p>
        </p:txBody>
      </p:sp>
      <p:sp>
        <p:nvSpPr>
          <p:cNvPr id="17" name="Content Placeholder 16">
            <a:extLst>
              <a:ext uri="{FF2B5EF4-FFF2-40B4-BE49-F238E27FC236}">
                <a16:creationId xmlns:a16="http://schemas.microsoft.com/office/drawing/2014/main" id="{C858C3D4-DF51-4558-9E9E-629C8A29E71D}"/>
              </a:ext>
            </a:extLst>
          </p:cNvPr>
          <p:cNvSpPr>
            <a:spLocks noGrp="1" noRot="1" noMove="1" noResize="1" noEditPoints="1" noAdjustHandles="1" noChangeArrowheads="1" noChangeShapeType="1"/>
          </p:cNvSpPr>
          <p:nvPr>
            <p:ph idx="1"/>
          </p:nvPr>
        </p:nvSpPr>
        <p:spPr/>
        <p:txBody>
          <a:bodyPr numCol="2">
            <a:normAutofit/>
          </a:bodyPr>
          <a:lstStyle/>
          <a:p>
            <a:pPr marL="0" indent="0">
              <a:lnSpc>
                <a:spcPct val="120000"/>
              </a:lnSpc>
              <a:buNone/>
            </a:pPr>
            <a:r>
              <a:rPr lang="en-US" sz="1400" b="1" dirty="0"/>
              <a:t>Define clearly what master data management is.</a:t>
            </a:r>
          </a:p>
          <a:p>
            <a:pPr>
              <a:lnSpc>
                <a:spcPct val="120000"/>
              </a:lnSpc>
            </a:pPr>
            <a:r>
              <a:rPr lang="en-US" sz="1400" dirty="0"/>
              <a:t>Begin by emphasizing the complexity of data in large enterprises, especially in your sector.</a:t>
            </a:r>
          </a:p>
          <a:p>
            <a:pPr>
              <a:lnSpc>
                <a:spcPct val="120000"/>
              </a:lnSpc>
            </a:pPr>
            <a:r>
              <a:rPr lang="en-US" sz="1400" dirty="0"/>
              <a:t>Highlight the challenges of managing data scattered across different systems, departments, and acquired entities.</a:t>
            </a:r>
          </a:p>
          <a:p>
            <a:pPr>
              <a:lnSpc>
                <a:spcPct val="120000"/>
              </a:lnSpc>
            </a:pPr>
            <a:r>
              <a:rPr lang="en-US" sz="1400" dirty="0"/>
              <a:t>Explain how MDM acts as a bridge, connecting disparate data sources and ensuring that everyone in the organization is working with the same, accurate set of data.</a:t>
            </a:r>
          </a:p>
          <a:p>
            <a:pPr>
              <a:lnSpc>
                <a:spcPct val="120000"/>
              </a:lnSpc>
            </a:pPr>
            <a:r>
              <a:rPr lang="en-US" sz="1400" dirty="0"/>
              <a:t>Conclude by reiterating the importance of having a single source of truth for decision-making, customer interactions, and business operations.</a:t>
            </a:r>
          </a:p>
        </p:txBody>
      </p:sp>
      <p:pic>
        <p:nvPicPr>
          <p:cNvPr id="4" name="Graphic 3" descr="Postit Notes with solid fill">
            <a:extLst>
              <a:ext uri="{FF2B5EF4-FFF2-40B4-BE49-F238E27FC236}">
                <a16:creationId xmlns:a16="http://schemas.microsoft.com/office/drawing/2014/main" id="{345A5F95-69A3-DF58-7D4C-047F252D1DB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50186" y="1022456"/>
            <a:ext cx="5154507" cy="5154507"/>
          </a:xfrm>
          <a:prstGeom prst="rect">
            <a:avLst/>
          </a:prstGeom>
        </p:spPr>
      </p:pic>
      <p:pic>
        <p:nvPicPr>
          <p:cNvPr id="5" name="Picture 16">
            <a:extLst>
              <a:ext uri="{FF2B5EF4-FFF2-40B4-BE49-F238E27FC236}">
                <a16:creationId xmlns:a16="http://schemas.microsoft.com/office/drawing/2014/main" id="{6F2AF885-546E-2D3C-748B-7A02AA30EFC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838201" y="6000382"/>
            <a:ext cx="896654" cy="286075"/>
          </a:xfrm>
          <a:prstGeom prst="rect">
            <a:avLst/>
          </a:prstGeom>
        </p:spPr>
      </p:pic>
      <p:pic>
        <p:nvPicPr>
          <p:cNvPr id="6" name="Graphic 5" descr="Pencil with solid fill">
            <a:extLst>
              <a:ext uri="{FF2B5EF4-FFF2-40B4-BE49-F238E27FC236}">
                <a16:creationId xmlns:a16="http://schemas.microsoft.com/office/drawing/2014/main" id="{EAA4B8A7-6B96-4FE9-FCB4-265A39958C5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585906" y="249979"/>
            <a:ext cx="387798" cy="387798"/>
          </a:xfrm>
          <a:prstGeom prst="rect">
            <a:avLst/>
          </a:prstGeom>
        </p:spPr>
      </p:pic>
    </p:spTree>
    <p:extLst>
      <p:ext uri="{BB962C8B-B14F-4D97-AF65-F5344CB8AC3E}">
        <p14:creationId xmlns:p14="http://schemas.microsoft.com/office/powerpoint/2010/main" val="1430546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p:cNvSpPr>
          <p:nvPr>
            <p:ph type="title"/>
          </p:nvPr>
        </p:nvSpPr>
        <p:spPr/>
        <p:txBody>
          <a:bodyPr/>
          <a:lstStyle/>
          <a:p>
            <a:r>
              <a:rPr lang="en-US" dirty="0"/>
              <a:t>Why is MDM Crucial</a:t>
            </a:r>
          </a:p>
        </p:txBody>
      </p:sp>
      <p:sp>
        <p:nvSpPr>
          <p:cNvPr id="17" name="Content Placeholder 16">
            <a:extLst>
              <a:ext uri="{FF2B5EF4-FFF2-40B4-BE49-F238E27FC236}">
                <a16:creationId xmlns:a16="http://schemas.microsoft.com/office/drawing/2014/main" id="{C858C3D4-DF51-4558-9E9E-629C8A29E71D}"/>
              </a:ext>
            </a:extLst>
          </p:cNvPr>
          <p:cNvSpPr>
            <a:spLocks noGrp="1"/>
          </p:cNvSpPr>
          <p:nvPr>
            <p:ph idx="1"/>
          </p:nvPr>
        </p:nvSpPr>
        <p:spPr>
          <a:xfrm>
            <a:off x="838199" y="1710464"/>
            <a:ext cx="10304869" cy="4129504"/>
          </a:xfrm>
        </p:spPr>
        <p:txBody>
          <a:bodyPr numCol="2" spcCol="360000">
            <a:normAutofit/>
          </a:bodyPr>
          <a:lstStyle/>
          <a:p>
            <a:pPr>
              <a:lnSpc>
                <a:spcPct val="120000"/>
              </a:lnSpc>
            </a:pPr>
            <a:r>
              <a:rPr lang="en-US" sz="1400" b="1" dirty="0"/>
              <a:t>Unified Data View: </a:t>
            </a:r>
            <a:br>
              <a:rPr lang="en-US" sz="1400" dirty="0"/>
            </a:br>
            <a:r>
              <a:rPr lang="en-US" sz="1400" dirty="0"/>
              <a:t>MDM provides a holistic view of data, eliminating silos and ensuring all departments work from a consistent dataset.</a:t>
            </a:r>
          </a:p>
          <a:p>
            <a:pPr>
              <a:lnSpc>
                <a:spcPct val="120000"/>
              </a:lnSpc>
            </a:pPr>
            <a:endParaRPr lang="en-US" sz="1400" dirty="0"/>
          </a:p>
          <a:p>
            <a:pPr>
              <a:lnSpc>
                <a:spcPct val="120000"/>
              </a:lnSpc>
            </a:pPr>
            <a:r>
              <a:rPr lang="en-US" sz="1400" b="1" dirty="0"/>
              <a:t>Enhanced Decision Making: </a:t>
            </a:r>
            <a:br>
              <a:rPr lang="en-US" sz="1400" dirty="0"/>
            </a:br>
            <a:r>
              <a:rPr lang="en-US" sz="1400" dirty="0"/>
              <a:t>Accurate and consistent data leads to informed business decisions, driving growth and innovation.</a:t>
            </a:r>
          </a:p>
          <a:p>
            <a:pPr>
              <a:lnSpc>
                <a:spcPct val="120000"/>
              </a:lnSpc>
            </a:pPr>
            <a:endParaRPr lang="en-US" sz="1400" dirty="0"/>
          </a:p>
          <a:p>
            <a:pPr>
              <a:lnSpc>
                <a:spcPct val="120000"/>
              </a:lnSpc>
            </a:pPr>
            <a:r>
              <a:rPr lang="en-US" sz="1400" b="1" dirty="0"/>
              <a:t>Operational Efficiency: </a:t>
            </a:r>
            <a:br>
              <a:rPr lang="en-US" sz="1400" dirty="0"/>
            </a:br>
            <a:r>
              <a:rPr lang="en-US" sz="1400" dirty="0"/>
              <a:t>Streamlined data processes reduce redundancy, save time, and lower costs.</a:t>
            </a:r>
            <a:br>
              <a:rPr lang="en-US" sz="1400" dirty="0"/>
            </a:br>
            <a:endParaRPr lang="en-US" sz="1400" b="1" dirty="0"/>
          </a:p>
          <a:p>
            <a:pPr>
              <a:lnSpc>
                <a:spcPct val="120000"/>
              </a:lnSpc>
            </a:pPr>
            <a:r>
              <a:rPr lang="en-US" sz="1400" b="1" dirty="0"/>
              <a:t>Improved Compliance: </a:t>
            </a:r>
            <a:br>
              <a:rPr lang="en-US" sz="1400" dirty="0"/>
            </a:br>
            <a:r>
              <a:rPr lang="en-US" sz="1400" dirty="0"/>
              <a:t>Centralized data management aids in meeting regulatory requirements and ensures data privacy and security.</a:t>
            </a:r>
          </a:p>
          <a:p>
            <a:pPr>
              <a:lnSpc>
                <a:spcPct val="120000"/>
              </a:lnSpc>
            </a:pPr>
            <a:endParaRPr lang="en-US" sz="1400" dirty="0"/>
          </a:p>
          <a:p>
            <a:pPr>
              <a:lnSpc>
                <a:spcPct val="120000"/>
              </a:lnSpc>
            </a:pPr>
            <a:r>
              <a:rPr lang="en-US" sz="1400" b="1" dirty="0"/>
              <a:t>Enhanced Customer Experience: </a:t>
            </a:r>
            <a:br>
              <a:rPr lang="en-US" sz="1400" dirty="0"/>
            </a:br>
            <a:r>
              <a:rPr lang="en-US" sz="1400" dirty="0"/>
              <a:t>With a single view of customer data, businesses can offer personalized experiences and improve customer satisfaction.</a:t>
            </a:r>
          </a:p>
        </p:txBody>
      </p:sp>
    </p:spTree>
    <p:extLst>
      <p:ext uri="{BB962C8B-B14F-4D97-AF65-F5344CB8AC3E}">
        <p14:creationId xmlns:p14="http://schemas.microsoft.com/office/powerpoint/2010/main" val="3500125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BF3F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8B21-D15C-4F55-9740-37A946FB7770}"/>
              </a:ext>
            </a:extLst>
          </p:cNvPr>
          <p:cNvSpPr>
            <a:spLocks noGrp="1" noRot="1" noMove="1" noResize="1" noEditPoints="1" noAdjustHandles="1" noChangeArrowheads="1" noChangeShapeType="1"/>
          </p:cNvSpPr>
          <p:nvPr>
            <p:ph type="title"/>
          </p:nvPr>
        </p:nvSpPr>
        <p:spPr>
          <a:noFill/>
        </p:spPr>
        <p:txBody>
          <a:bodyPr/>
          <a:lstStyle/>
          <a:p>
            <a:r>
              <a:rPr lang="en-US" i="1" dirty="0">
                <a:latin typeface="+mn-lt"/>
              </a:rPr>
              <a:t>Why is MDM Crucial Notes</a:t>
            </a:r>
          </a:p>
        </p:txBody>
      </p:sp>
      <p:sp>
        <p:nvSpPr>
          <p:cNvPr id="5" name="Content Placeholder 16">
            <a:extLst>
              <a:ext uri="{FF2B5EF4-FFF2-40B4-BE49-F238E27FC236}">
                <a16:creationId xmlns:a16="http://schemas.microsoft.com/office/drawing/2014/main" id="{042C5199-747A-7328-8F1E-33A70B364A4C}"/>
              </a:ext>
            </a:extLst>
          </p:cNvPr>
          <p:cNvSpPr>
            <a:spLocks noGrp="1" noRot="1" noMove="1" noResize="1" noEditPoints="1" noAdjustHandles="1" noChangeArrowheads="1" noChangeShapeType="1"/>
          </p:cNvSpPr>
          <p:nvPr>
            <p:ph idx="1"/>
          </p:nvPr>
        </p:nvSpPr>
        <p:spPr/>
        <p:txBody>
          <a:bodyPr numCol="2">
            <a:normAutofit/>
          </a:bodyPr>
          <a:lstStyle/>
          <a:p>
            <a:pPr>
              <a:lnSpc>
                <a:spcPct val="120000"/>
              </a:lnSpc>
            </a:pPr>
            <a:r>
              <a:rPr lang="en-US" sz="1400" dirty="0"/>
              <a:t>Start by discussing the challenges your company has faced due to fragmented and inconsistent data.</a:t>
            </a:r>
          </a:p>
          <a:p>
            <a:pPr>
              <a:lnSpc>
                <a:spcPct val="120000"/>
              </a:lnSpc>
            </a:pPr>
            <a:r>
              <a:rPr lang="en-US" sz="1400" dirty="0"/>
              <a:t>Emphasize the importance of data in your sector, from understanding customer needs to ensuring regulatory compliance.</a:t>
            </a:r>
          </a:p>
          <a:p>
            <a:pPr>
              <a:lnSpc>
                <a:spcPct val="120000"/>
              </a:lnSpc>
            </a:pPr>
            <a:r>
              <a:rPr lang="en-US" sz="1400" dirty="0"/>
              <a:t>Highlight how MDM addresses these challenges by providing a unified view of data, leading to operational efficiencies and better decision-making.</a:t>
            </a:r>
          </a:p>
          <a:p>
            <a:pPr>
              <a:lnSpc>
                <a:spcPct val="120000"/>
              </a:lnSpc>
            </a:pPr>
            <a:r>
              <a:rPr lang="en-US" sz="1400" dirty="0"/>
              <a:t>Discuss the long-term benefits of MDM, including cost savings, improved customer relationships, and a competitive edge in the market.</a:t>
            </a:r>
          </a:p>
          <a:p>
            <a:pPr>
              <a:lnSpc>
                <a:spcPct val="120000"/>
              </a:lnSpc>
            </a:pPr>
            <a:r>
              <a:rPr lang="en-US" sz="1400" dirty="0"/>
              <a:t>Conclude by reiterating that in a rapidly growing and evolving data/industry landscape, MDM is not just beneficial—it's crucial.</a:t>
            </a:r>
          </a:p>
        </p:txBody>
      </p:sp>
      <p:pic>
        <p:nvPicPr>
          <p:cNvPr id="4" name="Graphic 3" descr="Postit Notes with solid fill">
            <a:extLst>
              <a:ext uri="{FF2B5EF4-FFF2-40B4-BE49-F238E27FC236}">
                <a16:creationId xmlns:a16="http://schemas.microsoft.com/office/drawing/2014/main" id="{06B51155-F16F-2598-F66C-F9930B22703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50186" y="1022456"/>
            <a:ext cx="5154507" cy="5154507"/>
          </a:xfrm>
          <a:prstGeom prst="rect">
            <a:avLst/>
          </a:prstGeom>
        </p:spPr>
      </p:pic>
      <p:pic>
        <p:nvPicPr>
          <p:cNvPr id="6" name="Picture 16">
            <a:extLst>
              <a:ext uri="{FF2B5EF4-FFF2-40B4-BE49-F238E27FC236}">
                <a16:creationId xmlns:a16="http://schemas.microsoft.com/office/drawing/2014/main" id="{0026EAFB-632C-D966-68B4-C81F8A79EED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838201" y="6000382"/>
            <a:ext cx="896654" cy="286075"/>
          </a:xfrm>
          <a:prstGeom prst="rect">
            <a:avLst/>
          </a:prstGeom>
        </p:spPr>
      </p:pic>
      <p:pic>
        <p:nvPicPr>
          <p:cNvPr id="7" name="Graphic 6" descr="Pencil with solid fill">
            <a:extLst>
              <a:ext uri="{FF2B5EF4-FFF2-40B4-BE49-F238E27FC236}">
                <a16:creationId xmlns:a16="http://schemas.microsoft.com/office/drawing/2014/main" id="{967BA5F4-E893-3993-6151-2747488C274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585906" y="249979"/>
            <a:ext cx="387798" cy="387798"/>
          </a:xfrm>
          <a:prstGeom prst="rect">
            <a:avLst/>
          </a:prstGeom>
        </p:spPr>
      </p:pic>
    </p:spTree>
    <p:extLst>
      <p:ext uri="{BB962C8B-B14F-4D97-AF65-F5344CB8AC3E}">
        <p14:creationId xmlns:p14="http://schemas.microsoft.com/office/powerpoint/2010/main" val="2568278460"/>
      </p:ext>
    </p:extLst>
  </p:cSld>
  <p:clrMapOvr>
    <a:masterClrMapping/>
  </p:clrMapOvr>
</p:sld>
</file>

<file path=ppt/theme/theme1.xml><?xml version="1.0" encoding="utf-8"?>
<a:theme xmlns:a="http://schemas.openxmlformats.org/drawingml/2006/main" name="CluedIn-Microsoft-theme">
  <a:themeElements>
    <a:clrScheme name="Custom 1">
      <a:dk1>
        <a:srgbClr val="37373A"/>
      </a:dk1>
      <a:lt1>
        <a:srgbClr val="FFFFFF"/>
      </a:lt1>
      <a:dk2>
        <a:srgbClr val="2677C0"/>
      </a:dk2>
      <a:lt2>
        <a:srgbClr val="FFFFFF"/>
      </a:lt2>
      <a:accent1>
        <a:srgbClr val="26A29A"/>
      </a:accent1>
      <a:accent2>
        <a:srgbClr val="476CA2"/>
      </a:accent2>
      <a:accent3>
        <a:srgbClr val="1C313F"/>
      </a:accent3>
      <a:accent4>
        <a:srgbClr val="E8D264"/>
      </a:accent4>
      <a:accent5>
        <a:srgbClr val="FFCACA"/>
      </a:accent5>
      <a:accent6>
        <a:srgbClr val="64CFBA"/>
      </a:accent6>
      <a:hlink>
        <a:srgbClr val="64CFBA"/>
      </a:hlink>
      <a:folHlink>
        <a:srgbClr val="36AF97"/>
      </a:folHlink>
    </a:clrScheme>
    <a:fontScheme name="CluedIn">
      <a:majorFont>
        <a:latin typeface="Open Sans bold"/>
        <a:ea typeface="Helvetica Light"/>
        <a:cs typeface="Helvetica Light"/>
      </a:majorFont>
      <a:minorFont>
        <a:latin typeface="Open Sans"/>
        <a:ea typeface="Helvetica Light"/>
        <a:cs typeface="Helvetica Light"/>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luedIn-Microsoft-theme" id="{15443A4B-BA03-44EB-ABAB-F2ABF42C8E8E}" vid="{658EAD57-FB04-4537-96B6-326AA71877F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35777</TotalTime>
  <Words>4885</Words>
  <Application>Microsoft Macintosh PowerPoint</Application>
  <PresentationFormat>Widescreen</PresentationFormat>
  <Paragraphs>423</Paragraphs>
  <Slides>39</Slides>
  <Notes>35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Open Sans</vt:lpstr>
      <vt:lpstr>Open Sans bold</vt:lpstr>
      <vt:lpstr>CluedIn-Microsoft-theme</vt:lpstr>
      <vt:lpstr>MDM Business Case Presentation</vt:lpstr>
      <vt:lpstr>Editing Notes</vt:lpstr>
      <vt:lpstr>Introduction</vt:lpstr>
      <vt:lpstr>Introduction Notes</vt:lpstr>
      <vt:lpstr>Agenda</vt:lpstr>
      <vt:lpstr>Introduction to MDM</vt:lpstr>
      <vt:lpstr>Introduction to MDM Notes</vt:lpstr>
      <vt:lpstr>Why is MDM Crucial</vt:lpstr>
      <vt:lpstr>Why is MDM Crucial Notes</vt:lpstr>
      <vt:lpstr>Current data challenges</vt:lpstr>
      <vt:lpstr>Current Data Challenges Notes</vt:lpstr>
      <vt:lpstr>The Need for MDM</vt:lpstr>
      <vt:lpstr>The Need for MDM</vt:lpstr>
      <vt:lpstr>The Need for MDM</vt:lpstr>
      <vt:lpstr>The Need for MDM</vt:lpstr>
      <vt:lpstr>The Need for MDM Notes</vt:lpstr>
      <vt:lpstr>Benefits of MDM</vt:lpstr>
      <vt:lpstr>Benefits of MDM for TechFin</vt:lpstr>
      <vt:lpstr>Benefits of MDM Notes</vt:lpstr>
      <vt:lpstr>ROI &amp; Financial Justification – Cost of our Bad Data</vt:lpstr>
      <vt:lpstr>ROI &amp; Financial Justification – MDM Investment</vt:lpstr>
      <vt:lpstr>ROI &amp; Financial Justification – Break-Even Analysis &amp; ROI</vt:lpstr>
      <vt:lpstr>ROI &amp; Financial Justification Notes</vt:lpstr>
      <vt:lpstr>TechFin MDM Implementation Roadmap</vt:lpstr>
      <vt:lpstr>MDM Implementation Roadmap Notes</vt:lpstr>
      <vt:lpstr>Stakeholder Roles &amp; Responsibilities</vt:lpstr>
      <vt:lpstr>Stakeholder Roles &amp; Responsibilities Notes</vt:lpstr>
      <vt:lpstr>MDM Success Stories (optional)</vt:lpstr>
      <vt:lpstr>MDM Success Stories Notes (optional)</vt:lpstr>
      <vt:lpstr>Risk &amp; Mitigation</vt:lpstr>
      <vt:lpstr>Risk &amp; Mitigation</vt:lpstr>
      <vt:lpstr>Risk &amp; Mitigation Notes</vt:lpstr>
      <vt:lpstr>Next Steps</vt:lpstr>
      <vt:lpstr>Next Steps Notes</vt:lpstr>
      <vt:lpstr>TechFin Solutions Inc – Closing Remarks</vt:lpstr>
      <vt:lpstr>TechFin Solutions Inc – Closing Remarks</vt:lpstr>
      <vt:lpstr>Conclusion &amp; Call to Action Notes</vt:lpstr>
      <vt:lpstr>Q&amp;A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IKEA – CluedIn How it works</dc:title>
  <dc:creator>Aidan  King</dc:creator>
  <cp:lastModifiedBy>Robert Jarvis</cp:lastModifiedBy>
  <cp:revision>40</cp:revision>
  <dcterms:created xsi:type="dcterms:W3CDTF">2021-01-25T18:42:32Z</dcterms:created>
  <dcterms:modified xsi:type="dcterms:W3CDTF">2023-11-13T15:27:53Z</dcterms:modified>
</cp:coreProperties>
</file>